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431" r:id="rId5"/>
    <p:sldId id="432" r:id="rId6"/>
    <p:sldId id="433" r:id="rId7"/>
    <p:sldId id="319" r:id="rId8"/>
    <p:sldId id="274" r:id="rId9"/>
    <p:sldId id="307" r:id="rId10"/>
    <p:sldId id="407" r:id="rId11"/>
    <p:sldId id="408" r:id="rId12"/>
    <p:sldId id="409" r:id="rId13"/>
    <p:sldId id="410" r:id="rId14"/>
    <p:sldId id="360" r:id="rId15"/>
    <p:sldId id="412" r:id="rId16"/>
    <p:sldId id="413" r:id="rId17"/>
    <p:sldId id="415" r:id="rId18"/>
    <p:sldId id="416" r:id="rId19"/>
    <p:sldId id="417" r:id="rId20"/>
    <p:sldId id="349" r:id="rId21"/>
    <p:sldId id="418" r:id="rId22"/>
    <p:sldId id="421" r:id="rId23"/>
    <p:sldId id="354" r:id="rId24"/>
    <p:sldId id="422" r:id="rId25"/>
    <p:sldId id="423" r:id="rId26"/>
    <p:sldId id="424" r:id="rId27"/>
    <p:sldId id="425" r:id="rId28"/>
    <p:sldId id="427" r:id="rId29"/>
    <p:sldId id="428" r:id="rId30"/>
    <p:sldId id="429" r:id="rId31"/>
    <p:sldId id="403" r:id="rId32"/>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6" userDrawn="1">
          <p15:clr>
            <a:srgbClr val="A4A3A4"/>
          </p15:clr>
        </p15:guide>
        <p15:guide id="2" pos="3834" userDrawn="1">
          <p15:clr>
            <a:srgbClr val="A4A3A4"/>
          </p15:clr>
        </p15:guide>
        <p15:guide id="3" pos="423" userDrawn="1">
          <p15:clr>
            <a:srgbClr val="A4A3A4"/>
          </p15:clr>
        </p15:guide>
        <p15:guide id="4" pos="7252" userDrawn="1">
          <p15:clr>
            <a:srgbClr val="A4A3A4"/>
          </p15:clr>
        </p15:guide>
        <p15:guide id="5" orient="horz" pos="617" userDrawn="1">
          <p15:clr>
            <a:srgbClr val="A4A3A4"/>
          </p15:clr>
        </p15:guide>
        <p15:guide id="6" orient="horz" pos="690" userDrawn="1">
          <p15:clr>
            <a:srgbClr val="A4A3A4"/>
          </p15:clr>
        </p15:guide>
        <p15:guide id="7" orient="horz" pos="3921" userDrawn="1">
          <p15:clr>
            <a:srgbClr val="A4A3A4"/>
          </p15:clr>
        </p15:guide>
        <p15:guide id="8" orient="horz" pos="38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196"/>
        <p:guide pos="3834"/>
        <p:guide pos="423"/>
        <p:guide pos="7252"/>
        <p:guide orient="horz" pos="617"/>
        <p:guide orient="horz" pos="690"/>
        <p:guide orient="horz" pos="3921"/>
        <p:guide orient="horz" pos="38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gs" Target="tags/tag155.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2" Type="http://schemas.openxmlformats.org/officeDocument/2006/relationships/notesSlide" Target="../notesSlides/notesSlide13.xml"/><Relationship Id="rId21" Type="http://schemas.openxmlformats.org/officeDocument/2006/relationships/slideLayout" Target="../slideLayouts/slideLayout2.xml"/><Relationship Id="rId20" Type="http://schemas.openxmlformats.org/officeDocument/2006/relationships/tags" Target="../tags/tag57.xml"/><Relationship Id="rId2" Type="http://schemas.openxmlformats.org/officeDocument/2006/relationships/tags" Target="../tags/tag39.xml"/><Relationship Id="rId19" Type="http://schemas.openxmlformats.org/officeDocument/2006/relationships/tags" Target="../tags/tag56.xml"/><Relationship Id="rId18" Type="http://schemas.openxmlformats.org/officeDocument/2006/relationships/tags" Target="../tags/tag55.xml"/><Relationship Id="rId17" Type="http://schemas.openxmlformats.org/officeDocument/2006/relationships/tags" Target="../tags/tag54.xml"/><Relationship Id="rId16" Type="http://schemas.openxmlformats.org/officeDocument/2006/relationships/tags" Target="../tags/tag53.xml"/><Relationship Id="rId15" Type="http://schemas.openxmlformats.org/officeDocument/2006/relationships/tags" Target="../tags/tag52.xml"/><Relationship Id="rId14" Type="http://schemas.openxmlformats.org/officeDocument/2006/relationships/tags" Target="../tags/tag51.xml"/><Relationship Id="rId13" Type="http://schemas.openxmlformats.org/officeDocument/2006/relationships/tags" Target="../tags/tag50.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tags" Target="../tags/tag38.xml"/></Relationships>
</file>

<file path=ppt/slides/_rels/slide16.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9" Type="http://schemas.openxmlformats.org/officeDocument/2006/relationships/slideLayout" Target="../slideLayouts/slideLayout2.xml"/><Relationship Id="rId18" Type="http://schemas.openxmlformats.org/officeDocument/2006/relationships/tags" Target="../tags/tag75.xml"/><Relationship Id="rId17" Type="http://schemas.openxmlformats.org/officeDocument/2006/relationships/tags" Target="../tags/tag74.xml"/><Relationship Id="rId16" Type="http://schemas.openxmlformats.org/officeDocument/2006/relationships/tags" Target="../tags/tag73.xml"/><Relationship Id="rId15" Type="http://schemas.openxmlformats.org/officeDocument/2006/relationships/tags" Target="../tags/tag72.xml"/><Relationship Id="rId14" Type="http://schemas.openxmlformats.org/officeDocument/2006/relationships/tags" Target="../tags/tag71.xml"/><Relationship Id="rId13" Type="http://schemas.openxmlformats.org/officeDocument/2006/relationships/tags" Target="../tags/tag70.xml"/><Relationship Id="rId12" Type="http://schemas.openxmlformats.org/officeDocument/2006/relationships/tags" Target="../tags/tag69.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tags" Target="../tags/tag58.xml"/></Relationships>
</file>

<file path=ppt/slides/_rels/slide17.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9" Type="http://schemas.openxmlformats.org/officeDocument/2006/relationships/slideLayout" Target="../slideLayouts/slideLayout2.xml"/><Relationship Id="rId18" Type="http://schemas.openxmlformats.org/officeDocument/2006/relationships/tags" Target="../tags/tag93.xml"/><Relationship Id="rId17" Type="http://schemas.openxmlformats.org/officeDocument/2006/relationships/tags" Target="../tags/tag92.xml"/><Relationship Id="rId16" Type="http://schemas.openxmlformats.org/officeDocument/2006/relationships/tags" Target="../tags/tag91.xml"/><Relationship Id="rId15" Type="http://schemas.openxmlformats.org/officeDocument/2006/relationships/tags" Target="../tags/tag90.xml"/><Relationship Id="rId14" Type="http://schemas.openxmlformats.org/officeDocument/2006/relationships/tags" Target="../tags/tag89.xml"/><Relationship Id="rId13" Type="http://schemas.openxmlformats.org/officeDocument/2006/relationships/tags" Target="../tags/tag88.xml"/><Relationship Id="rId12" Type="http://schemas.openxmlformats.org/officeDocument/2006/relationships/tags" Target="../tags/tag8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tags" Target="../tags/tag7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tags" Target="../tags/tag94.xml"/><Relationship Id="rId17" Type="http://schemas.openxmlformats.org/officeDocument/2006/relationships/notesSlide" Target="../notesSlides/notesSlide16.xml"/><Relationship Id="rId16" Type="http://schemas.openxmlformats.org/officeDocument/2006/relationships/slideLayout" Target="../slideLayouts/slideLayout2.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tags" Target="../tags/tag109.xml"/><Relationship Id="rId14" Type="http://schemas.openxmlformats.org/officeDocument/2006/relationships/notesSlide" Target="../notesSlides/notesSlide19.xml"/><Relationship Id="rId13" Type="http://schemas.openxmlformats.org/officeDocument/2006/relationships/slideLayout" Target="../slideLayouts/slideLayout2.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tags" Target="../tags/tag108.xml"/></Relationships>
</file>

<file path=ppt/slides/_rels/slide24.xml.rels><?xml version="1.0" encoding="UTF-8" standalone="yes"?>
<Relationships xmlns="http://schemas.openxmlformats.org/package/2006/relationships"><Relationship Id="rId9" Type="http://schemas.openxmlformats.org/officeDocument/2006/relationships/tags" Target="../tags/tag128.xml"/><Relationship Id="rId8" Type="http://schemas.openxmlformats.org/officeDocument/2006/relationships/tags" Target="../tags/tag127.xml"/><Relationship Id="rId7" Type="http://schemas.openxmlformats.org/officeDocument/2006/relationships/tags" Target="../tags/tag126.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4" Type="http://schemas.openxmlformats.org/officeDocument/2006/relationships/notesSlide" Target="../notesSlides/notesSlide20.xml"/><Relationship Id="rId13" Type="http://schemas.openxmlformats.org/officeDocument/2006/relationships/slideLayout" Target="../slideLayouts/slideLayout2.xml"/><Relationship Id="rId12" Type="http://schemas.openxmlformats.org/officeDocument/2006/relationships/tags" Target="../tags/tag131.xml"/><Relationship Id="rId11" Type="http://schemas.openxmlformats.org/officeDocument/2006/relationships/tags" Target="../tags/tag130.xml"/><Relationship Id="rId10" Type="http://schemas.openxmlformats.org/officeDocument/2006/relationships/tags" Target="../tags/tag129.xml"/><Relationship Id="rId1" Type="http://schemas.openxmlformats.org/officeDocument/2006/relationships/tags" Target="../tags/tag120.xml"/></Relationships>
</file>

<file path=ppt/slides/_rels/slide25.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6" Type="http://schemas.openxmlformats.org/officeDocument/2006/relationships/slideLayout" Target="../slideLayouts/slideLayout2.xml"/><Relationship Id="rId15" Type="http://schemas.openxmlformats.org/officeDocument/2006/relationships/tags" Target="../tags/tag146.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tags" Target="../tags/tag13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2.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image" Target="../media/image6.png"/><Relationship Id="rId1" Type="http://schemas.openxmlformats.org/officeDocument/2006/relationships/tags" Target="../tags/tag147.xml"/></Relationships>
</file>

<file path=ppt/slides/_rels/slide28.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2.xml"/><Relationship Id="rId5" Type="http://schemas.openxmlformats.org/officeDocument/2006/relationships/tags" Target="../tags/tag154.xml"/><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image" Target="../media/image6.png"/><Relationship Id="rId1" Type="http://schemas.openxmlformats.org/officeDocument/2006/relationships/tags" Target="../tags/tag15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3" Type="http://schemas.openxmlformats.org/officeDocument/2006/relationships/slideLayout" Target="../slideLayouts/slideLayout2.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心理健康教育</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5674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（二）高校心理咨询对象的特点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810684" y="3155197"/>
              <a:ext cx="5781584" cy="2245360"/>
            </a:xfrm>
            <a:prstGeom prst="rect">
              <a:avLst/>
            </a:prstGeom>
          </p:spPr>
          <p:txBody>
            <a:bodyPr wrap="square">
              <a:spAutoFit/>
            </a:bodyPr>
            <a:lstStyle/>
            <a:p>
              <a:pPr lvl="0" indent="0" algn="just" fontAlgn="auto">
                <a:lnSpc>
                  <a:spcPct val="125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高校心理咨询的主要对象是在校大学生，他们正处于青年期，身心迅速走向成熟而又未完全定型。当代的大学生出生在中国经济飞速发展、社会剧烈变迁、信息技术高速发展的特殊时代，具有睿智而轻率、成熟而盲目、理性而躁动的显著特征。他们渴望独立也表现得过早成熟，但实际上他们依赖性强、抗挫能力差；他们情感丰富而强烈，外显而又张扬，但深度不够，具有情绪化、心境化等特点。</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二、高校心理咨询的性质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5674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（三）高校心理咨询模式的特点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810684" y="3155197"/>
              <a:ext cx="5781584" cy="1938020"/>
            </a:xfrm>
            <a:prstGeom prst="rect">
              <a:avLst/>
            </a:prstGeom>
          </p:spPr>
          <p:txBody>
            <a:bodyPr wrap="square">
              <a:spAutoFit/>
            </a:bodyPr>
            <a:lstStyle/>
            <a:p>
              <a:pPr lvl="0" indent="0" algn="just" fontAlgn="auto">
                <a:lnSpc>
                  <a:spcPct val="125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我国高校心理咨询的对象、内容和现有咨询工作者的特点，决定了高校心理咨询应以发展性咨询模式为主。所谓发展性咨询模式，是指根据个体身心发展的一般规律和特点，帮助不同年龄阶段的个体尽可能地圆满完成各自的心理发展课题，使之妥善地解决心理矛盾、更好地认识自己和社会、开发潜能、促进个性的发展和人格的完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二、高校心理咨询的性质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7156450"/>
          </a:xfrm>
          <a:prstGeom prst="rect">
            <a:avLst/>
          </a:prstGeom>
        </p:spPr>
      </p:pic>
      <p:sp>
        <p:nvSpPr>
          <p:cNvPr id="11" name="矩形: 圆角 10"/>
          <p:cNvSpPr/>
          <p:nvPr/>
        </p:nvSpPr>
        <p:spPr>
          <a:xfrm>
            <a:off x="1026795" y="1115060"/>
            <a:ext cx="429387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（一）高校心理咨询的原则</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三、高校心理咨询的原则及形式</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897380" y="2190750"/>
            <a:ext cx="8475345" cy="3476625"/>
          </a:xfrm>
          <a:prstGeom prst="rect">
            <a:avLst/>
          </a:prstGeom>
        </p:spPr>
        <p:txBody>
          <a:bodyPr wrap="square">
            <a:spAutoFit/>
          </a:bodyPr>
          <a:p>
            <a:pPr algn="just">
              <a:lnSpc>
                <a:spcPct val="125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保密性原则</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是指心理咨询老师应对来访学生的有关资料予以保密，不得对外公开学生的姓名、个人情况等。</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发展原则</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是指咨询老师要用发展变化的观点看待来访学生，选择和运用的方法要有助于来访学生的成长发展，根据实际情况随时调整方法。</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理解原则要求心理咨询老师设身处地地去感受学生的内心体验，以深刻了解其精神的痛苦和行为动机。</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尊重原则</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是指咨询老师要充分尊重来访学生的人格及其独特性。</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助人自助原则</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是指心理咨询老师通过心理咨询，既帮助来访学生增强自助能力，给他“渔”而不是“鱼”；又增强自身的自助能力，在咨询过程中使自身的咨询技能和心理健康水平得到提高。</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5674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（二）高校心理咨询的形式</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193165" y="2647832"/>
            <a:ext cx="6893560" cy="3128010"/>
            <a:chOff x="110853" y="3073917"/>
            <a:chExt cx="7221825" cy="3128010"/>
          </a:xfrm>
        </p:grpSpPr>
        <p:sp>
          <p:nvSpPr>
            <p:cNvPr id="2" name="矩形 1"/>
            <p:cNvSpPr/>
            <p:nvPr/>
          </p:nvSpPr>
          <p:spPr>
            <a:xfrm>
              <a:off x="512657" y="3155197"/>
              <a:ext cx="6079611" cy="3046095"/>
            </a:xfrm>
            <a:prstGeom prst="rect">
              <a:avLst/>
            </a:prstGeom>
          </p:spPr>
          <p:txBody>
            <a:bodyPr wrap="square">
              <a:spAutoFit/>
            </a:bodyPr>
            <a:lstStyle/>
            <a:p>
              <a:pPr lvl="0" indent="0" algn="just" fontAlgn="auto">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高校心理咨询，可以因时间、地点和对象的不同而采用不同的形式。</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indent="0" algn="just" fontAlgn="auto">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从</a:t>
              </a:r>
              <a:r>
                <a:rPr lang="zh-CN" altLang="en-US" sz="1600" b="1" dirty="0">
                  <a:solidFill>
                    <a:srgbClr val="48844B"/>
                  </a:solidFill>
                  <a:latin typeface="思源宋体 CN" panose="02020400000000000000" pitchFamily="18" charset="-122"/>
                  <a:ea typeface="思源宋体 CN" panose="02020400000000000000" pitchFamily="18" charset="-122"/>
                  <a:sym typeface="思源宋体 CN" panose="02020400000000000000" pitchFamily="18" charset="-122"/>
                </a:rPr>
                <a:t>咨询对象</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人数上分，有团体咨询和个别咨询。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indent="0" algn="just" fontAlgn="auto">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从</a:t>
              </a:r>
              <a:r>
                <a:rPr lang="zh-CN" altLang="en-US" sz="1600" b="1" dirty="0">
                  <a:solidFill>
                    <a:srgbClr val="48844B"/>
                  </a:solidFill>
                  <a:latin typeface="思源宋体 CN" panose="02020400000000000000" pitchFamily="18" charset="-122"/>
                  <a:ea typeface="思源宋体 CN" panose="02020400000000000000" pitchFamily="18" charset="-122"/>
                  <a:sym typeface="思源宋体 CN" panose="02020400000000000000" pitchFamily="18" charset="-122"/>
                </a:rPr>
                <a:t>咨询内容</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上分，有心理发展咨询、心理适应咨询和心理障碍咨询。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indent="0" algn="just" fontAlgn="auto">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从</a:t>
              </a:r>
              <a:r>
                <a:rPr lang="zh-CN" altLang="en-US" sz="1600" b="1" dirty="0">
                  <a:solidFill>
                    <a:srgbClr val="48844B"/>
                  </a:solidFill>
                  <a:latin typeface="思源宋体 CN" panose="02020400000000000000" pitchFamily="18" charset="-122"/>
                  <a:ea typeface="思源宋体 CN" panose="02020400000000000000" pitchFamily="18" charset="-122"/>
                  <a:sym typeface="思源宋体 CN" panose="02020400000000000000" pitchFamily="18" charset="-122"/>
                </a:rPr>
                <a:t>咨询途径</a:t>
              </a: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上分，有门诊咨询、电话咨询、信件咨询、专栏咨询、现场咨询。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indent="0" algn="just" fontAlgn="auto">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各种方式各有利弊，应因人因时而异，灵活运用。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110853" y="3073917"/>
              <a:ext cx="7221825" cy="312801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三、高校心理咨询的原则及形式</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椭圆 54"/>
          <p:cNvSpPr/>
          <p:nvPr/>
        </p:nvSpPr>
        <p:spPr>
          <a:xfrm>
            <a:off x="3343275" y="2573020"/>
            <a:ext cx="4124325" cy="2207260"/>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5" name="直接连接符 4"/>
          <p:cNvCxnSpPr/>
          <p:nvPr/>
        </p:nvCxnSpPr>
        <p:spPr>
          <a:xfrm flipV="1">
            <a:off x="3895065" y="3035395"/>
            <a:ext cx="697865" cy="3200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4757741" y="2799176"/>
            <a:ext cx="137160" cy="12598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060206" y="2569331"/>
            <a:ext cx="793750" cy="21012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060203" y="2569940"/>
            <a:ext cx="1735455" cy="12890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3361690" y="3225800"/>
            <a:ext cx="782955" cy="80835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02</a:t>
            </a:r>
            <a:endParaRPr lang="zh-CN" altLang="en-US" sz="2000" dirty="0">
              <a:solidFill>
                <a:prstClr val="white"/>
              </a:solidFill>
              <a:cs typeface="+mn-ea"/>
              <a:sym typeface="+mn-lt"/>
            </a:endParaRPr>
          </a:p>
        </p:txBody>
      </p:sp>
      <p:sp>
        <p:nvSpPr>
          <p:cNvPr id="10" name="椭圆 9"/>
          <p:cNvSpPr/>
          <p:nvPr/>
        </p:nvSpPr>
        <p:spPr>
          <a:xfrm>
            <a:off x="4143375" y="3956685"/>
            <a:ext cx="782955" cy="80835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03</a:t>
            </a:r>
            <a:endParaRPr lang="zh-CN" altLang="en-US" sz="2000" dirty="0">
              <a:solidFill>
                <a:prstClr val="white"/>
              </a:solidFill>
              <a:cs typeface="+mn-ea"/>
              <a:sym typeface="+mn-lt"/>
            </a:endParaRPr>
          </a:p>
        </p:txBody>
      </p:sp>
      <p:sp>
        <p:nvSpPr>
          <p:cNvPr id="11" name="椭圆 10"/>
          <p:cNvSpPr/>
          <p:nvPr/>
        </p:nvSpPr>
        <p:spPr>
          <a:xfrm>
            <a:off x="5395595" y="3922395"/>
            <a:ext cx="782955" cy="80835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04</a:t>
            </a:r>
            <a:endParaRPr lang="zh-CN" altLang="en-US" sz="2000" dirty="0">
              <a:solidFill>
                <a:prstClr val="white"/>
              </a:solidFill>
              <a:cs typeface="+mn-ea"/>
              <a:sym typeface="+mn-lt"/>
            </a:endParaRPr>
          </a:p>
        </p:txBody>
      </p:sp>
      <p:sp>
        <p:nvSpPr>
          <p:cNvPr id="12" name="椭圆 11"/>
          <p:cNvSpPr/>
          <p:nvPr/>
        </p:nvSpPr>
        <p:spPr>
          <a:xfrm>
            <a:off x="6321425" y="3225800"/>
            <a:ext cx="782955" cy="808355"/>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05</a:t>
            </a:r>
            <a:endParaRPr lang="zh-CN" altLang="en-US" sz="2000" dirty="0">
              <a:solidFill>
                <a:prstClr val="white"/>
              </a:solidFill>
              <a:cs typeface="+mn-ea"/>
              <a:sym typeface="+mn-lt"/>
            </a:endParaRPr>
          </a:p>
        </p:txBody>
      </p:sp>
      <p:sp>
        <p:nvSpPr>
          <p:cNvPr id="13" name="椭圆 12"/>
          <p:cNvSpPr/>
          <p:nvPr/>
        </p:nvSpPr>
        <p:spPr>
          <a:xfrm>
            <a:off x="6916420" y="2279015"/>
            <a:ext cx="782955" cy="80835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06</a:t>
            </a:r>
            <a:endParaRPr lang="zh-CN" altLang="en-US" sz="2000" dirty="0">
              <a:solidFill>
                <a:prstClr val="white"/>
              </a:solidFill>
              <a:cs typeface="+mn-ea"/>
              <a:sym typeface="+mn-lt"/>
            </a:endParaRPr>
          </a:p>
        </p:txBody>
      </p:sp>
      <p:sp>
        <p:nvSpPr>
          <p:cNvPr id="14" name="椭圆 13"/>
          <p:cNvSpPr/>
          <p:nvPr/>
        </p:nvSpPr>
        <p:spPr>
          <a:xfrm>
            <a:off x="3081020" y="2249805"/>
            <a:ext cx="782955" cy="808355"/>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01</a:t>
            </a:r>
            <a:endParaRPr lang="zh-CN" altLang="en-US" sz="2000" dirty="0">
              <a:solidFill>
                <a:prstClr val="white"/>
              </a:solidFill>
              <a:cs typeface="+mn-ea"/>
              <a:sym typeface="+mn-lt"/>
            </a:endParaRPr>
          </a:p>
        </p:txBody>
      </p:sp>
      <p:sp>
        <p:nvSpPr>
          <p:cNvPr id="16" name="TextBox 35"/>
          <p:cNvSpPr txBox="1"/>
          <p:nvPr/>
        </p:nvSpPr>
        <p:spPr>
          <a:xfrm>
            <a:off x="1550670" y="354520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（二）全面收集来访者信息</a:t>
            </a:r>
            <a:endParaRPr dirty="0">
              <a:solidFill>
                <a:schemeClr val="tx1">
                  <a:lumMod val="65000"/>
                  <a:lumOff val="35000"/>
                </a:schemeClr>
              </a:solidFill>
              <a:sym typeface="+mn-lt"/>
            </a:endParaRPr>
          </a:p>
        </p:txBody>
      </p:sp>
      <p:sp>
        <p:nvSpPr>
          <p:cNvPr id="18" name="TextBox 37"/>
          <p:cNvSpPr txBox="1"/>
          <p:nvPr/>
        </p:nvSpPr>
        <p:spPr>
          <a:xfrm>
            <a:off x="3211830" y="4751070"/>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C00000"/>
              </a:buClr>
              <a:buNone/>
            </a:pPr>
            <a:r>
              <a:rPr dirty="0">
                <a:solidFill>
                  <a:schemeClr val="tx1">
                    <a:lumMod val="65000"/>
                    <a:lumOff val="35000"/>
                  </a:schemeClr>
                </a:solidFill>
                <a:sym typeface="+mn-lt"/>
              </a:rPr>
              <a:t>（三）界定问题，仔细诊断</a:t>
            </a:r>
            <a:endParaRPr dirty="0">
              <a:solidFill>
                <a:schemeClr val="tx1">
                  <a:lumMod val="65000"/>
                  <a:lumOff val="35000"/>
                </a:schemeClr>
              </a:solidFill>
              <a:sym typeface="+mn-lt"/>
            </a:endParaRPr>
          </a:p>
        </p:txBody>
      </p:sp>
      <p:sp>
        <p:nvSpPr>
          <p:cNvPr id="20" name="TextBox 39"/>
          <p:cNvSpPr txBox="1"/>
          <p:nvPr/>
        </p:nvSpPr>
        <p:spPr>
          <a:xfrm>
            <a:off x="5967730" y="4687570"/>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dirty="0">
                <a:solidFill>
                  <a:schemeClr val="tx1">
                    <a:lumMod val="65000"/>
                    <a:lumOff val="35000"/>
                  </a:schemeClr>
                </a:solidFill>
                <a:sym typeface="+mn-lt"/>
              </a:rPr>
              <a:t>（四）确立咨询目标</a:t>
            </a:r>
            <a:endParaRPr dirty="0">
              <a:solidFill>
                <a:schemeClr val="tx1">
                  <a:lumMod val="65000"/>
                  <a:lumOff val="35000"/>
                </a:schemeClr>
              </a:solidFill>
              <a:sym typeface="+mn-lt"/>
            </a:endParaRPr>
          </a:p>
        </p:txBody>
      </p:sp>
      <p:sp>
        <p:nvSpPr>
          <p:cNvPr id="22" name="TextBox 41"/>
          <p:cNvSpPr txBox="1"/>
          <p:nvPr/>
        </p:nvSpPr>
        <p:spPr>
          <a:xfrm>
            <a:off x="6907530" y="363855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（五）制订方案，帮助指导</a:t>
            </a:r>
            <a:endParaRPr dirty="0">
              <a:solidFill>
                <a:schemeClr val="tx1">
                  <a:lumMod val="65000"/>
                  <a:lumOff val="35000"/>
                </a:schemeClr>
              </a:solidFill>
              <a:sym typeface="+mn-lt"/>
            </a:endParaRPr>
          </a:p>
        </p:txBody>
      </p:sp>
      <p:sp>
        <p:nvSpPr>
          <p:cNvPr id="31" name="椭圆 30"/>
          <p:cNvSpPr/>
          <p:nvPr/>
        </p:nvSpPr>
        <p:spPr>
          <a:xfrm>
            <a:off x="4340225" y="1830705"/>
            <a:ext cx="1707515" cy="1763395"/>
          </a:xfrm>
          <a:prstGeom prst="ellipse">
            <a:avLst/>
          </a:prstGeom>
          <a:solidFill>
            <a:srgbClr val="0B8A9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400">
              <a:cs typeface="+mn-ea"/>
              <a:sym typeface="+mn-lt"/>
            </a:endParaRPr>
          </a:p>
        </p:txBody>
      </p:sp>
      <p:sp>
        <p:nvSpPr>
          <p:cNvPr id="2" name="矩形 1"/>
          <p:cNvSpPr/>
          <p:nvPr/>
        </p:nvSpPr>
        <p:spPr>
          <a:xfrm>
            <a:off x="2664491" y="51274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四、高校心理咨询的一般程序</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TextBox 35"/>
          <p:cNvSpPr txBox="1"/>
          <p:nvPr/>
        </p:nvSpPr>
        <p:spPr>
          <a:xfrm>
            <a:off x="1057910" y="244665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（一）建立相互信赖的咨询关系</a:t>
            </a:r>
            <a:endParaRPr dirty="0">
              <a:solidFill>
                <a:schemeClr val="tx1">
                  <a:lumMod val="65000"/>
                  <a:lumOff val="35000"/>
                </a:schemeClr>
              </a:solidFill>
              <a:sym typeface="+mn-lt"/>
            </a:endParaRPr>
          </a:p>
        </p:txBody>
      </p:sp>
      <p:sp>
        <p:nvSpPr>
          <p:cNvPr id="17" name="TextBox 41"/>
          <p:cNvSpPr txBox="1"/>
          <p:nvPr/>
        </p:nvSpPr>
        <p:spPr>
          <a:xfrm>
            <a:off x="7629525" y="251460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（六）检查反馈，巩固结束</a:t>
            </a:r>
            <a:endParaRPr dirty="0">
              <a:solidFill>
                <a:schemeClr val="tx1">
                  <a:lumMod val="65000"/>
                  <a:lumOff val="35000"/>
                </a:schemeClr>
              </a:solidFill>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childTnLst>
                          </p:cTn>
                        </p:par>
                        <p:par>
                          <p:cTn id="8" fill="hold">
                            <p:stCondLst>
                              <p:cond delay="1000"/>
                            </p:stCondLst>
                            <p:childTnLst>
                              <p:par>
                                <p:cTn id="9" presetID="18" presetClass="entr" presetSubtype="1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trips(downLeft)">
                                      <p:cBhvr>
                                        <p:cTn id="11" dur="500"/>
                                        <p:tgtEl>
                                          <p:spTgt spid="5"/>
                                        </p:tgtEl>
                                      </p:cBhvr>
                                    </p:animEffect>
                                  </p:childTnLst>
                                </p:cTn>
                              </p:par>
                              <p:par>
                                <p:cTn id="12" presetID="18" presetClass="entr" presetSubtype="12"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strips(downLeft)">
                                      <p:cBhvr>
                                        <p:cTn id="14" dur="500"/>
                                        <p:tgtEl>
                                          <p:spTgt spid="6"/>
                                        </p:tgtEl>
                                      </p:cBhvr>
                                    </p:animEffect>
                                  </p:childTnLst>
                                </p:cTn>
                              </p:par>
                              <p:par>
                                <p:cTn id="15" presetID="18" presetClass="entr" presetSubtype="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53" presetClass="entr" presetSubtype="16" fill="hold" grpId="0" nodeType="withEffect">
                                  <p:stCondLst>
                                    <p:cond delay="30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grpId="0" nodeType="withEffect">
                                  <p:stCondLst>
                                    <p:cond delay="3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par>
                                <p:cTn id="36" presetID="53" presetClass="entr" presetSubtype="16" fill="hold" grpId="0" nodeType="withEffect">
                                  <p:stCondLst>
                                    <p:cond delay="30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par>
                                <p:cTn id="41" presetID="53" presetClass="entr" presetSubtype="16" fill="hold" grpId="0" nodeType="withEffect">
                                  <p:stCondLst>
                                    <p:cond delay="30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par>
                                <p:cTn id="46" presetID="53" presetClass="entr" presetSubtype="16" fill="hold" grpId="0" nodeType="withEffect">
                                  <p:stCondLst>
                                    <p:cond delay="30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childTnLst>
                          </p:cTn>
                        </p:par>
                        <p:par>
                          <p:cTn id="51" fill="hold">
                            <p:stCondLst>
                              <p:cond delay="1500"/>
                            </p:stCondLst>
                            <p:childTnLst>
                              <p:par>
                                <p:cTn id="52" presetID="12" presetClass="entr" presetSubtype="2"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500"/>
                                        <p:tgtEl>
                                          <p:spTgt spid="4"/>
                                        </p:tgtEl>
                                        <p:attrNameLst>
                                          <p:attrName>ppt_x</p:attrName>
                                        </p:attrNameLst>
                                      </p:cBhvr>
                                      <p:tavLst>
                                        <p:tav tm="0">
                                          <p:val>
                                            <p:strVal val="#ppt_x+#ppt_w*1.125000"/>
                                          </p:val>
                                        </p:tav>
                                        <p:tav tm="100000">
                                          <p:val>
                                            <p:strVal val="#ppt_x"/>
                                          </p:val>
                                        </p:tav>
                                      </p:tavLst>
                                    </p:anim>
                                    <p:animEffect transition="in" filter="wipe(left)">
                                      <p:cBhvr>
                                        <p:cTn id="55" dur="500"/>
                                        <p:tgtEl>
                                          <p:spTgt spid="4"/>
                                        </p:tgtEl>
                                      </p:cBhvr>
                                    </p:animEffect>
                                  </p:childTnLst>
                                </p:cTn>
                              </p:par>
                            </p:childTnLst>
                          </p:cTn>
                        </p:par>
                        <p:par>
                          <p:cTn id="56" fill="hold">
                            <p:stCondLst>
                              <p:cond delay="2000"/>
                            </p:stCondLst>
                            <p:childTnLst>
                              <p:par>
                                <p:cTn id="57" presetID="12" presetClass="entr" presetSubtype="2"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ppt_x</p:attrName>
                                        </p:attrNameLst>
                                      </p:cBhvr>
                                      <p:tavLst>
                                        <p:tav tm="0">
                                          <p:val>
                                            <p:strVal val="#ppt_x+#ppt_w*1.125000"/>
                                          </p:val>
                                        </p:tav>
                                        <p:tav tm="100000">
                                          <p:val>
                                            <p:strVal val="#ppt_x"/>
                                          </p:val>
                                        </p:tav>
                                      </p:tavLst>
                                    </p:anim>
                                    <p:animEffect transition="in" filter="wipe(left)">
                                      <p:cBhvr>
                                        <p:cTn id="60" dur="500"/>
                                        <p:tgtEl>
                                          <p:spTgt spid="16"/>
                                        </p:tgtEl>
                                      </p:cBhvr>
                                    </p:animEffect>
                                  </p:childTnLst>
                                </p:cTn>
                              </p:par>
                            </p:childTnLst>
                          </p:cTn>
                        </p:par>
                        <p:par>
                          <p:cTn id="61" fill="hold">
                            <p:stCondLst>
                              <p:cond delay="2500"/>
                            </p:stCondLst>
                            <p:childTnLst>
                              <p:par>
                                <p:cTn id="62" presetID="12" presetClass="entr" presetSubtype="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childTnLst>
                          </p:cTn>
                        </p:par>
                        <p:par>
                          <p:cTn id="66" fill="hold">
                            <p:stCondLst>
                              <p:cond delay="3000"/>
                            </p:stCondLst>
                            <p:childTnLst>
                              <p:par>
                                <p:cTn id="67" presetID="1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p:tgtEl>
                                          <p:spTgt spid="20"/>
                                        </p:tgtEl>
                                        <p:attrNameLst>
                                          <p:attrName>ppt_x</p:attrName>
                                        </p:attrNameLst>
                                      </p:cBhvr>
                                      <p:tavLst>
                                        <p:tav tm="0">
                                          <p:val>
                                            <p:strVal val="#ppt_x+#ppt_w*1.125000"/>
                                          </p:val>
                                        </p:tav>
                                        <p:tav tm="100000">
                                          <p:val>
                                            <p:strVal val="#ppt_x"/>
                                          </p:val>
                                        </p:tav>
                                      </p:tavLst>
                                    </p:anim>
                                    <p:animEffect transition="in" filter="wipe(left)">
                                      <p:cBhvr>
                                        <p:cTn id="70" dur="500"/>
                                        <p:tgtEl>
                                          <p:spTgt spid="20"/>
                                        </p:tgtEl>
                                      </p:cBhvr>
                                    </p:animEffect>
                                  </p:childTnLst>
                                </p:cTn>
                              </p:par>
                            </p:childTnLst>
                          </p:cTn>
                        </p:par>
                        <p:par>
                          <p:cTn id="71" fill="hold">
                            <p:stCondLst>
                              <p:cond delay="3500"/>
                            </p:stCondLst>
                            <p:childTnLst>
                              <p:par>
                                <p:cTn id="72" presetID="12" presetClass="entr" presetSubtype="2"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p:tgtEl>
                                          <p:spTgt spid="22"/>
                                        </p:tgtEl>
                                        <p:attrNameLst>
                                          <p:attrName>ppt_x</p:attrName>
                                        </p:attrNameLst>
                                      </p:cBhvr>
                                      <p:tavLst>
                                        <p:tav tm="0">
                                          <p:val>
                                            <p:strVal val="#ppt_x+#ppt_w*1.125000"/>
                                          </p:val>
                                        </p:tav>
                                        <p:tav tm="100000">
                                          <p:val>
                                            <p:strVal val="#ppt_x"/>
                                          </p:val>
                                        </p:tav>
                                      </p:tavLst>
                                    </p:anim>
                                    <p:animEffect transition="in" filter="wipe(left)">
                                      <p:cBhvr>
                                        <p:cTn id="75" dur="500"/>
                                        <p:tgtEl>
                                          <p:spTgt spid="22"/>
                                        </p:tgtEl>
                                      </p:cBhvr>
                                    </p:animEffect>
                                  </p:childTnLst>
                                </p:cTn>
                              </p:par>
                            </p:childTnLst>
                          </p:cTn>
                        </p:par>
                        <p:par>
                          <p:cTn id="76" fill="hold">
                            <p:stCondLst>
                              <p:cond delay="4000"/>
                            </p:stCondLst>
                            <p:childTnLst>
                              <p:par>
                                <p:cTn id="77" presetID="12" presetClass="entr" presetSubtype="2"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p:tgtEl>
                                          <p:spTgt spid="17"/>
                                        </p:tgtEl>
                                        <p:attrNameLst>
                                          <p:attrName>ppt_x</p:attrName>
                                        </p:attrNameLst>
                                      </p:cBhvr>
                                      <p:tavLst>
                                        <p:tav tm="0">
                                          <p:val>
                                            <p:strVal val="#ppt_x+#ppt_w*1.125000"/>
                                          </p:val>
                                        </p:tav>
                                        <p:tav tm="100000">
                                          <p:val>
                                            <p:strVal val="#ppt_x"/>
                                          </p:val>
                                        </p:tav>
                                      </p:tavLst>
                                    </p:anim>
                                    <p:animEffect transition="in" filter="wipe(left)">
                                      <p:cBhvr>
                                        <p:cTn id="8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9" grpId="0" bldLvl="0" animBg="1"/>
      <p:bldP spid="10" grpId="0" bldLvl="0" animBg="1"/>
      <p:bldP spid="11" grpId="0" bldLvl="0" animBg="1"/>
      <p:bldP spid="12" grpId="0" bldLvl="0" animBg="1"/>
      <p:bldP spid="13" grpId="0" bldLvl="0" animBg="1"/>
      <p:bldP spid="14" grpId="0" bldLvl="0" animBg="1"/>
      <p:bldP spid="16" grpId="0" bldLvl="0" animBg="1"/>
      <p:bldP spid="18" grpId="0" bldLvl="0" animBg="1"/>
      <p:bldP spid="20" grpId="0" bldLvl="0" animBg="1"/>
      <p:bldP spid="22" grpId="0" bldLvl="0" animBg="1"/>
      <p:bldP spid="4" grpId="0" bldLvl="0" animBg="1"/>
      <p:bldP spid="17"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5817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（一）建立良好咨询关系的技术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五、高校心理咨询的技巧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custDataLst>
              <p:tags r:id="rId1"/>
            </p:custDataLst>
          </p:nvPr>
        </p:nvGrpSpPr>
        <p:grpSpPr bwMode="auto">
          <a:xfrm>
            <a:off x="3322226" y="3100075"/>
            <a:ext cx="4830365" cy="922734"/>
            <a:chOff x="2922847" y="2636911"/>
            <a:chExt cx="6440416" cy="1229529"/>
          </a:xfrm>
        </p:grpSpPr>
        <p:sp>
          <p:nvSpPr>
            <p:cNvPr id="6" name="直接连接符 5"/>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7"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3"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2674022" y="321437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7626"/>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238043" y="332034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120325" y="262248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5" name="文本框 19"/>
            <p:cNvSpPr>
              <a:spLocks noChangeArrowheads="1"/>
            </p:cNvSpPr>
            <p:nvPr>
              <p:custDataLst>
                <p:tags r:id="rId13"/>
              </p:custDataLst>
            </p:nvPr>
          </p:nvSpPr>
          <p:spPr bwMode="auto">
            <a:xfrm>
              <a:off x="6777492" y="2447566"/>
              <a:ext cx="891643" cy="86177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7937083" y="3190562"/>
            <a:ext cx="885825" cy="933450"/>
            <a:chOff x="9036558" y="2991386"/>
            <a:chExt cx="1181100" cy="1244600"/>
          </a:xfrm>
          <a:solidFill>
            <a:srgbClr val="48844B"/>
          </a:solidFill>
        </p:grpSpPr>
        <p:sp>
          <p:nvSpPr>
            <p:cNvPr id="30"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6830" y="3264873"/>
              <a:ext cx="780557" cy="6976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098090" y="4060941"/>
            <a:ext cx="1502726"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eaLnBrk="1" fontAlgn="auto" hangingPunct="1">
              <a:spcBef>
                <a:spcPts val="0"/>
              </a:spcBef>
              <a:spcAft>
                <a:spcPts val="0"/>
              </a:spcAft>
              <a:buClr>
                <a:srgbClr val="C00000"/>
              </a:buClr>
              <a:buFont typeface="Wingdings" panose="05000000000000000000" pitchFamily="2" charset="2"/>
              <a:buNone/>
              <a:defRPr/>
            </a:pPr>
            <a:r>
              <a:rPr sz="1400" b="1" kern="0" dirty="0">
                <a:solidFill>
                  <a:schemeClr val="tx1">
                    <a:lumMod val="65000"/>
                    <a:lumOff val="35000"/>
                  </a:schemeClr>
                </a:solidFill>
                <a:latin typeface="+mn-lt"/>
                <a:ea typeface="+mn-ea"/>
                <a:cs typeface="+mn-ea"/>
                <a:sym typeface="+mn-lt"/>
              </a:rPr>
              <a:t>1. 同感（共情、共感）</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3901738" y="4597631"/>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eaLnBrk="1" fontAlgn="auto" hangingPunct="1">
              <a:spcBef>
                <a:spcPts val="0"/>
              </a:spcBef>
              <a:spcAft>
                <a:spcPts val="0"/>
              </a:spcAft>
              <a:buClr>
                <a:srgbClr val="C00000"/>
              </a:buClr>
              <a:buFont typeface="Wingdings" panose="05000000000000000000" pitchFamily="2" charset="2"/>
              <a:buNone/>
              <a:defRPr/>
            </a:pPr>
            <a:r>
              <a:rPr sz="1400" b="1" kern="0" dirty="0">
                <a:solidFill>
                  <a:schemeClr val="tx1">
                    <a:lumMod val="65000"/>
                    <a:lumOff val="35000"/>
                  </a:schemeClr>
                </a:solidFill>
                <a:latin typeface="+mn-lt"/>
                <a:ea typeface="+mn-ea"/>
                <a:cs typeface="+mn-ea"/>
                <a:sym typeface="+mn-lt"/>
              </a:rPr>
              <a:t>2. 积极关注</a:t>
            </a:r>
            <a:endParaRPr sz="1400" b="1" kern="0" dirty="0">
              <a:solidFill>
                <a:schemeClr val="tx1">
                  <a:lumMod val="65000"/>
                  <a:lumOff val="35000"/>
                </a:schemeClr>
              </a:solidFill>
              <a:latin typeface="+mn-lt"/>
              <a:ea typeface="+mn-ea"/>
              <a:cs typeface="+mn-ea"/>
              <a:sym typeface="+mn-lt"/>
            </a:endParaRPr>
          </a:p>
        </p:txBody>
      </p:sp>
      <p:sp>
        <p:nvSpPr>
          <p:cNvPr id="37" name="TextBox 11"/>
          <p:cNvSpPr txBox="1">
            <a:spLocks noChangeArrowheads="1"/>
          </p:cNvSpPr>
          <p:nvPr>
            <p:custDataLst>
              <p:tags r:id="rId19"/>
            </p:custDataLst>
          </p:nvPr>
        </p:nvSpPr>
        <p:spPr bwMode="auto">
          <a:xfrm flipH="1">
            <a:off x="5773954" y="3929857"/>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eaLnBrk="1" fontAlgn="auto" hangingPunct="1">
              <a:spcBef>
                <a:spcPts val="0"/>
              </a:spcBef>
              <a:spcAft>
                <a:spcPts val="0"/>
              </a:spcAft>
              <a:buClr>
                <a:srgbClr val="C00000"/>
              </a:buClr>
              <a:buFont typeface="Wingdings" panose="05000000000000000000" pitchFamily="2" charset="2"/>
              <a:buNone/>
              <a:defRPr/>
            </a:pPr>
            <a:r>
              <a:rPr sz="1400" b="1" kern="0" dirty="0">
                <a:solidFill>
                  <a:schemeClr val="tx1">
                    <a:lumMod val="65000"/>
                    <a:lumOff val="35000"/>
                  </a:schemeClr>
                </a:solidFill>
                <a:latin typeface="+mn-lt"/>
                <a:ea typeface="+mn-ea"/>
                <a:cs typeface="+mn-ea"/>
                <a:sym typeface="+mn-lt"/>
              </a:rPr>
              <a:t>3. 尊重和温暖</a:t>
            </a:r>
            <a:endParaRPr sz="1400" b="1" kern="0" dirty="0">
              <a:solidFill>
                <a:schemeClr val="tx1">
                  <a:lumMod val="65000"/>
                  <a:lumOff val="35000"/>
                </a:schemeClr>
              </a:solidFill>
              <a:latin typeface="+mn-lt"/>
              <a:ea typeface="+mn-ea"/>
              <a:cs typeface="+mn-ea"/>
              <a:sym typeface="+mn-lt"/>
            </a:endParaRPr>
          </a:p>
        </p:txBody>
      </p:sp>
      <p:sp>
        <p:nvSpPr>
          <p:cNvPr id="39" name="TextBox 11"/>
          <p:cNvSpPr txBox="1">
            <a:spLocks noChangeArrowheads="1"/>
          </p:cNvSpPr>
          <p:nvPr>
            <p:custDataLst>
              <p:tags r:id="rId20"/>
            </p:custDataLst>
          </p:nvPr>
        </p:nvSpPr>
        <p:spPr bwMode="auto">
          <a:xfrm flipH="1">
            <a:off x="7790815" y="4374515"/>
            <a:ext cx="1720850"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0" algn="just" eaLnBrk="1" fontAlgn="auto" hangingPunct="1">
              <a:spcBef>
                <a:spcPts val="0"/>
              </a:spcBef>
              <a:spcAft>
                <a:spcPts val="0"/>
              </a:spcAft>
              <a:buClr>
                <a:srgbClr val="C00000"/>
              </a:buClr>
              <a:buFont typeface="Wingdings" panose="05000000000000000000" pitchFamily="2" charset="2"/>
              <a:buNone/>
              <a:defRPr/>
            </a:pPr>
            <a:r>
              <a:rPr sz="1400" b="1" kern="0" dirty="0">
                <a:solidFill>
                  <a:schemeClr val="tx1">
                    <a:lumMod val="65000"/>
                    <a:lumOff val="35000"/>
                  </a:schemeClr>
                </a:solidFill>
                <a:latin typeface="+mn-lt"/>
                <a:ea typeface="+mn-ea"/>
                <a:cs typeface="+mn-ea"/>
                <a:sym typeface="+mn-lt"/>
              </a:rPr>
              <a:t>4. 真诚</a:t>
            </a:r>
            <a:endParaRPr sz="1400" b="1" kern="0" dirty="0">
              <a:solidFill>
                <a:schemeClr val="tx1">
                  <a:lumMod val="65000"/>
                  <a:lumOff val="3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300"/>
                                        <p:tgtEl>
                                          <p:spTgt spid="17"/>
                                        </p:tgtEl>
                                        <p:attrNameLst>
                                          <p:attrName>ppt_y</p:attrName>
                                        </p:attrNameLst>
                                      </p:cBhvr>
                                      <p:tavLst>
                                        <p:tav tm="0">
                                          <p:val>
                                            <p:strVal val="#ppt_y+#ppt_h*1.125000"/>
                                          </p:val>
                                        </p:tav>
                                        <p:tav tm="100000">
                                          <p:val>
                                            <p:strVal val="#ppt_y"/>
                                          </p:val>
                                        </p:tav>
                                      </p:tavLst>
                                    </p:anim>
                                    <p:animEffect transition="in" filter="wipe(up)">
                                      <p:cBhvr>
                                        <p:cTn id="12" dur="300"/>
                                        <p:tgtEl>
                                          <p:spTgt spid="17"/>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300"/>
                                        <p:tgtEl>
                                          <p:spTgt spid="20"/>
                                        </p:tgtEl>
                                        <p:attrNameLst>
                                          <p:attrName>ppt_y</p:attrName>
                                        </p:attrNameLst>
                                      </p:cBhvr>
                                      <p:tavLst>
                                        <p:tav tm="0">
                                          <p:val>
                                            <p:strVal val="#ppt_y+#ppt_h*1.125000"/>
                                          </p:val>
                                        </p:tav>
                                        <p:tav tm="100000">
                                          <p:val>
                                            <p:strVal val="#ppt_y"/>
                                          </p:val>
                                        </p:tav>
                                      </p:tavLst>
                                    </p:anim>
                                    <p:animEffect transition="in" filter="wipe(up)">
                                      <p:cBhvr>
                                        <p:cTn id="23" dur="300"/>
                                        <p:tgtEl>
                                          <p:spTgt spid="20"/>
                                        </p:tgtEl>
                                      </p:cBhvr>
                                    </p:animEffect>
                                  </p:childTnLst>
                                </p:cTn>
                              </p:par>
                            </p:childTnLst>
                          </p:cTn>
                        </p:par>
                        <p:par>
                          <p:cTn id="24" fill="hold">
                            <p:stCondLst>
                              <p:cond delay="2000"/>
                            </p:stCondLst>
                            <p:childTnLst>
                              <p:par>
                                <p:cTn id="25" presetID="47"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2" presetClass="entr" presetSubtype="4"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300"/>
                                        <p:tgtEl>
                                          <p:spTgt spid="23"/>
                                        </p:tgtEl>
                                        <p:attrNameLst>
                                          <p:attrName>ppt_y</p:attrName>
                                        </p:attrNameLst>
                                      </p:cBhvr>
                                      <p:tavLst>
                                        <p:tav tm="0">
                                          <p:val>
                                            <p:strVal val="#ppt_y+#ppt_h*1.125000"/>
                                          </p:val>
                                        </p:tav>
                                        <p:tav tm="100000">
                                          <p:val>
                                            <p:strVal val="#ppt_y"/>
                                          </p:val>
                                        </p:tav>
                                      </p:tavLst>
                                    </p:anim>
                                    <p:animEffect transition="in" filter="wipe(up)">
                                      <p:cBhvr>
                                        <p:cTn id="34" dur="300"/>
                                        <p:tgtEl>
                                          <p:spTgt spid="23"/>
                                        </p:tgtEl>
                                      </p:cBhvr>
                                    </p:animEffect>
                                  </p:childTnLst>
                                </p:cTn>
                              </p:par>
                            </p:childTnLst>
                          </p:cTn>
                        </p:par>
                        <p:par>
                          <p:cTn id="35" fill="hold">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anim calcmode="lin" valueType="num">
                                      <p:cBhvr>
                                        <p:cTn id="39" dur="500" fill="hold"/>
                                        <p:tgtEl>
                                          <p:spTgt spid="37"/>
                                        </p:tgtEl>
                                        <p:attrNameLst>
                                          <p:attrName>ppt_x</p:attrName>
                                        </p:attrNameLst>
                                      </p:cBhvr>
                                      <p:tavLst>
                                        <p:tav tm="0">
                                          <p:val>
                                            <p:strVal val="#ppt_x"/>
                                          </p:val>
                                        </p:tav>
                                        <p:tav tm="100000">
                                          <p:val>
                                            <p:strVal val="#ppt_x"/>
                                          </p:val>
                                        </p:tav>
                                      </p:tavLst>
                                    </p:anim>
                                    <p:anim calcmode="lin" valueType="num">
                                      <p:cBhvr>
                                        <p:cTn id="40" dur="500" fill="hold"/>
                                        <p:tgtEl>
                                          <p:spTgt spid="37"/>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12" presetClass="entr" presetSubtype="4"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300"/>
                                        <p:tgtEl>
                                          <p:spTgt spid="29"/>
                                        </p:tgtEl>
                                        <p:attrNameLst>
                                          <p:attrName>ppt_y</p:attrName>
                                        </p:attrNameLst>
                                      </p:cBhvr>
                                      <p:tavLst>
                                        <p:tav tm="0">
                                          <p:val>
                                            <p:strVal val="#ppt_y+#ppt_h*1.125000"/>
                                          </p:val>
                                        </p:tav>
                                        <p:tav tm="100000">
                                          <p:val>
                                            <p:strVal val="#ppt_y"/>
                                          </p:val>
                                        </p:tav>
                                      </p:tavLst>
                                    </p:anim>
                                    <p:animEffect transition="in" filter="wipe(up)">
                                      <p:cBhvr>
                                        <p:cTn id="45" dur="300"/>
                                        <p:tgtEl>
                                          <p:spTgt spid="29"/>
                                        </p:tgtEl>
                                      </p:cBhvr>
                                    </p:animEffect>
                                  </p:childTnLst>
                                </p:cTn>
                              </p:par>
                            </p:childTnLst>
                          </p:cTn>
                        </p:par>
                        <p:par>
                          <p:cTn id="46" fill="hold">
                            <p:stCondLst>
                              <p:cond delay="4000"/>
                            </p:stCondLst>
                            <p:childTnLst>
                              <p:par>
                                <p:cTn id="47" presetID="47"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anim calcmode="lin" valueType="num">
                                      <p:cBhvr>
                                        <p:cTn id="50" dur="500" fill="hold"/>
                                        <p:tgtEl>
                                          <p:spTgt spid="39"/>
                                        </p:tgtEl>
                                        <p:attrNameLst>
                                          <p:attrName>ppt_x</p:attrName>
                                        </p:attrNameLst>
                                      </p:cBhvr>
                                      <p:tavLst>
                                        <p:tav tm="0">
                                          <p:val>
                                            <p:strVal val="#ppt_x"/>
                                          </p:val>
                                        </p:tav>
                                        <p:tav tm="100000">
                                          <p:val>
                                            <p:strVal val="#ppt_x"/>
                                          </p:val>
                                        </p:tav>
                                      </p:tavLst>
                                    </p:anim>
                                    <p:anim calcmode="lin" valueType="num">
                                      <p:cBhvr>
                                        <p:cTn id="51" dur="5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3" grpId="0" bldLvl="0" animBg="1"/>
      <p:bldP spid="35" grpId="0" bldLvl="0" animBg="1"/>
      <p:bldP spid="37" grpId="0" bldLvl="0" animBg="1"/>
      <p:bldP spid="39"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椭圆 54"/>
          <p:cNvSpPr/>
          <p:nvPr>
            <p:custDataLst>
              <p:tags r:id="rId1"/>
            </p:custDataLst>
          </p:nvPr>
        </p:nvSpPr>
        <p:spPr>
          <a:xfrm>
            <a:off x="4146550" y="3348355"/>
            <a:ext cx="4124325" cy="2207260"/>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5" name="直接连接符 4"/>
          <p:cNvCxnSpPr/>
          <p:nvPr>
            <p:custDataLst>
              <p:tags r:id="rId2"/>
            </p:custDataLst>
          </p:nvPr>
        </p:nvCxnSpPr>
        <p:spPr>
          <a:xfrm flipV="1">
            <a:off x="4698340" y="3810730"/>
            <a:ext cx="697865" cy="3200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custDataLst>
              <p:tags r:id="rId3"/>
            </p:custDataLst>
          </p:nvPr>
        </p:nvCxnSpPr>
        <p:spPr>
          <a:xfrm flipH="1">
            <a:off x="5561016" y="3574511"/>
            <a:ext cx="137160" cy="12598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4"/>
            </p:custDataLst>
          </p:nvPr>
        </p:nvCxnSpPr>
        <p:spPr>
          <a:xfrm>
            <a:off x="5863481" y="3344666"/>
            <a:ext cx="793750" cy="21012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custDataLst>
              <p:tags r:id="rId5"/>
            </p:custDataLst>
          </p:nvPr>
        </p:nvCxnSpPr>
        <p:spPr>
          <a:xfrm>
            <a:off x="5863478" y="3345275"/>
            <a:ext cx="1735455" cy="12890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椭圆 8"/>
          <p:cNvSpPr/>
          <p:nvPr>
            <p:custDataLst>
              <p:tags r:id="rId6"/>
            </p:custDataLst>
          </p:nvPr>
        </p:nvSpPr>
        <p:spPr>
          <a:xfrm>
            <a:off x="4164965" y="4001135"/>
            <a:ext cx="782955" cy="80835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02</a:t>
            </a:r>
            <a:endParaRPr lang="zh-CN" altLang="en-US" sz="2000" dirty="0">
              <a:solidFill>
                <a:prstClr val="white"/>
              </a:solidFill>
              <a:cs typeface="+mn-ea"/>
              <a:sym typeface="+mn-lt"/>
            </a:endParaRPr>
          </a:p>
        </p:txBody>
      </p:sp>
      <p:sp>
        <p:nvSpPr>
          <p:cNvPr id="10" name="椭圆 9"/>
          <p:cNvSpPr/>
          <p:nvPr>
            <p:custDataLst>
              <p:tags r:id="rId7"/>
            </p:custDataLst>
          </p:nvPr>
        </p:nvSpPr>
        <p:spPr>
          <a:xfrm>
            <a:off x="4946650" y="4732020"/>
            <a:ext cx="782955" cy="80835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03</a:t>
            </a:r>
            <a:endParaRPr lang="zh-CN" altLang="en-US" sz="2000" dirty="0">
              <a:solidFill>
                <a:prstClr val="white"/>
              </a:solidFill>
              <a:cs typeface="+mn-ea"/>
              <a:sym typeface="+mn-lt"/>
            </a:endParaRPr>
          </a:p>
        </p:txBody>
      </p:sp>
      <p:sp>
        <p:nvSpPr>
          <p:cNvPr id="11" name="椭圆 10"/>
          <p:cNvSpPr/>
          <p:nvPr>
            <p:custDataLst>
              <p:tags r:id="rId8"/>
            </p:custDataLst>
          </p:nvPr>
        </p:nvSpPr>
        <p:spPr>
          <a:xfrm>
            <a:off x="6198870" y="4697730"/>
            <a:ext cx="782955" cy="80835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04</a:t>
            </a:r>
            <a:endParaRPr lang="zh-CN" altLang="en-US" sz="2000" dirty="0">
              <a:solidFill>
                <a:prstClr val="white"/>
              </a:solidFill>
              <a:cs typeface="+mn-ea"/>
              <a:sym typeface="+mn-lt"/>
            </a:endParaRPr>
          </a:p>
        </p:txBody>
      </p:sp>
      <p:sp>
        <p:nvSpPr>
          <p:cNvPr id="12" name="椭圆 11"/>
          <p:cNvSpPr/>
          <p:nvPr>
            <p:custDataLst>
              <p:tags r:id="rId9"/>
            </p:custDataLst>
          </p:nvPr>
        </p:nvSpPr>
        <p:spPr>
          <a:xfrm>
            <a:off x="7124700" y="4001135"/>
            <a:ext cx="782955" cy="808355"/>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05</a:t>
            </a:r>
            <a:endParaRPr lang="zh-CN" altLang="en-US" sz="2000" dirty="0">
              <a:solidFill>
                <a:prstClr val="white"/>
              </a:solidFill>
              <a:cs typeface="+mn-ea"/>
              <a:sym typeface="+mn-lt"/>
            </a:endParaRPr>
          </a:p>
        </p:txBody>
      </p:sp>
      <p:sp>
        <p:nvSpPr>
          <p:cNvPr id="13" name="椭圆 12"/>
          <p:cNvSpPr/>
          <p:nvPr>
            <p:custDataLst>
              <p:tags r:id="rId10"/>
            </p:custDataLst>
          </p:nvPr>
        </p:nvSpPr>
        <p:spPr>
          <a:xfrm>
            <a:off x="7719695" y="3054350"/>
            <a:ext cx="782955" cy="80835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06</a:t>
            </a:r>
            <a:endParaRPr lang="zh-CN" altLang="en-US" sz="2000" dirty="0">
              <a:solidFill>
                <a:prstClr val="white"/>
              </a:solidFill>
              <a:cs typeface="+mn-ea"/>
              <a:sym typeface="+mn-lt"/>
            </a:endParaRPr>
          </a:p>
        </p:txBody>
      </p:sp>
      <p:sp>
        <p:nvSpPr>
          <p:cNvPr id="14" name="椭圆 13"/>
          <p:cNvSpPr/>
          <p:nvPr>
            <p:custDataLst>
              <p:tags r:id="rId11"/>
            </p:custDataLst>
          </p:nvPr>
        </p:nvSpPr>
        <p:spPr>
          <a:xfrm>
            <a:off x="3884295" y="3025140"/>
            <a:ext cx="782955" cy="808355"/>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01</a:t>
            </a:r>
            <a:endParaRPr lang="zh-CN" altLang="en-US" sz="2000" dirty="0">
              <a:solidFill>
                <a:prstClr val="white"/>
              </a:solidFill>
              <a:cs typeface="+mn-ea"/>
              <a:sym typeface="+mn-lt"/>
            </a:endParaRPr>
          </a:p>
        </p:txBody>
      </p:sp>
      <p:sp>
        <p:nvSpPr>
          <p:cNvPr id="16" name="TextBox 35"/>
          <p:cNvSpPr txBox="1"/>
          <p:nvPr>
            <p:custDataLst>
              <p:tags r:id="rId12"/>
            </p:custDataLst>
          </p:nvPr>
        </p:nvSpPr>
        <p:spPr>
          <a:xfrm>
            <a:off x="1916430" y="4559300"/>
            <a:ext cx="2171700"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2. 鼓励和重复语句</a:t>
            </a:r>
            <a:endParaRPr dirty="0">
              <a:solidFill>
                <a:schemeClr val="tx1">
                  <a:lumMod val="65000"/>
                  <a:lumOff val="35000"/>
                </a:schemeClr>
              </a:solidFill>
              <a:sym typeface="+mn-lt"/>
            </a:endParaRPr>
          </a:p>
        </p:txBody>
      </p:sp>
      <p:sp>
        <p:nvSpPr>
          <p:cNvPr id="18" name="TextBox 37"/>
          <p:cNvSpPr txBox="1"/>
          <p:nvPr>
            <p:custDataLst>
              <p:tags r:id="rId13"/>
            </p:custDataLst>
          </p:nvPr>
        </p:nvSpPr>
        <p:spPr>
          <a:xfrm>
            <a:off x="3596005" y="570039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C00000"/>
              </a:buClr>
              <a:buNone/>
            </a:pPr>
            <a:r>
              <a:rPr dirty="0">
                <a:solidFill>
                  <a:schemeClr val="tx1">
                    <a:lumMod val="65000"/>
                    <a:lumOff val="35000"/>
                  </a:schemeClr>
                </a:solidFill>
                <a:sym typeface="+mn-lt"/>
              </a:rPr>
              <a:t>3. 澄清</a:t>
            </a:r>
            <a:endParaRPr dirty="0">
              <a:solidFill>
                <a:schemeClr val="tx1">
                  <a:lumMod val="65000"/>
                  <a:lumOff val="35000"/>
                </a:schemeClr>
              </a:solidFill>
              <a:sym typeface="+mn-lt"/>
            </a:endParaRPr>
          </a:p>
        </p:txBody>
      </p:sp>
      <p:sp>
        <p:nvSpPr>
          <p:cNvPr id="20" name="TextBox 39"/>
          <p:cNvSpPr txBox="1"/>
          <p:nvPr>
            <p:custDataLst>
              <p:tags r:id="rId14"/>
            </p:custDataLst>
          </p:nvPr>
        </p:nvSpPr>
        <p:spPr>
          <a:xfrm>
            <a:off x="6745605" y="570039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dirty="0">
                <a:solidFill>
                  <a:schemeClr val="tx1">
                    <a:lumMod val="65000"/>
                    <a:lumOff val="35000"/>
                  </a:schemeClr>
                </a:solidFill>
                <a:sym typeface="+mn-lt"/>
              </a:rPr>
              <a:t>4. 释义</a:t>
            </a:r>
            <a:endParaRPr dirty="0">
              <a:solidFill>
                <a:schemeClr val="tx1">
                  <a:lumMod val="65000"/>
                  <a:lumOff val="35000"/>
                </a:schemeClr>
              </a:solidFill>
              <a:sym typeface="+mn-lt"/>
            </a:endParaRPr>
          </a:p>
        </p:txBody>
      </p:sp>
      <p:sp>
        <p:nvSpPr>
          <p:cNvPr id="22" name="TextBox 41"/>
          <p:cNvSpPr txBox="1"/>
          <p:nvPr>
            <p:custDataLst>
              <p:tags r:id="rId15"/>
            </p:custDataLst>
          </p:nvPr>
        </p:nvSpPr>
        <p:spPr>
          <a:xfrm>
            <a:off x="8050530" y="463423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5. 情感反映</a:t>
            </a:r>
            <a:endParaRPr dirty="0">
              <a:solidFill>
                <a:schemeClr val="tx1">
                  <a:lumMod val="65000"/>
                  <a:lumOff val="35000"/>
                </a:schemeClr>
              </a:solidFill>
              <a:sym typeface="+mn-lt"/>
            </a:endParaRPr>
          </a:p>
        </p:txBody>
      </p:sp>
      <p:sp>
        <p:nvSpPr>
          <p:cNvPr id="31" name="椭圆 30"/>
          <p:cNvSpPr/>
          <p:nvPr>
            <p:custDataLst>
              <p:tags r:id="rId16"/>
            </p:custDataLst>
          </p:nvPr>
        </p:nvSpPr>
        <p:spPr>
          <a:xfrm>
            <a:off x="5143500" y="2606040"/>
            <a:ext cx="1707515" cy="1763395"/>
          </a:xfrm>
          <a:prstGeom prst="ellipse">
            <a:avLst/>
          </a:prstGeom>
          <a:solidFill>
            <a:srgbClr val="0B8A9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400">
              <a:cs typeface="+mn-ea"/>
              <a:sym typeface="+mn-lt"/>
            </a:endParaRPr>
          </a:p>
        </p:txBody>
      </p:sp>
      <p:sp>
        <p:nvSpPr>
          <p:cNvPr id="2" name="矩形 1"/>
          <p:cNvSpPr/>
          <p:nvPr/>
        </p:nvSpPr>
        <p:spPr>
          <a:xfrm>
            <a:off x="2664491" y="51274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五、高校心理咨询的技巧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TextBox 35"/>
          <p:cNvSpPr txBox="1"/>
          <p:nvPr>
            <p:custDataLst>
              <p:tags r:id="rId17"/>
            </p:custDataLst>
          </p:nvPr>
        </p:nvSpPr>
        <p:spPr>
          <a:xfrm>
            <a:off x="1861185" y="3221990"/>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1. 询问（探询）</a:t>
            </a:r>
            <a:endParaRPr dirty="0">
              <a:solidFill>
                <a:schemeClr val="tx1">
                  <a:lumMod val="65000"/>
                  <a:lumOff val="35000"/>
                </a:schemeClr>
              </a:solidFill>
              <a:sym typeface="+mn-lt"/>
            </a:endParaRPr>
          </a:p>
        </p:txBody>
      </p:sp>
      <p:sp>
        <p:nvSpPr>
          <p:cNvPr id="17" name="TextBox 41"/>
          <p:cNvSpPr txBox="1"/>
          <p:nvPr>
            <p:custDataLst>
              <p:tags r:id="rId18"/>
            </p:custDataLst>
          </p:nvPr>
        </p:nvSpPr>
        <p:spPr>
          <a:xfrm>
            <a:off x="8672195" y="341503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6. 概述</a:t>
            </a:r>
            <a:endParaRPr dirty="0">
              <a:solidFill>
                <a:schemeClr val="tx1">
                  <a:lumMod val="65000"/>
                  <a:lumOff val="35000"/>
                </a:schemeClr>
              </a:solidFill>
              <a:sym typeface="+mn-lt"/>
            </a:endParaRPr>
          </a:p>
        </p:txBody>
      </p:sp>
      <p:sp>
        <p:nvSpPr>
          <p:cNvPr id="15" name="矩形: 圆角 3"/>
          <p:cNvSpPr/>
          <p:nvPr/>
        </p:nvSpPr>
        <p:spPr>
          <a:xfrm>
            <a:off x="1856740" y="15817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（二）会谈技术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1000"/>
                                        <p:tgtEl>
                                          <p:spTgt spid="3"/>
                                        </p:tgtEl>
                                      </p:cBhvr>
                                    </p:animEffect>
                                  </p:childTnLst>
                                </p:cTn>
                              </p:par>
                            </p:childTnLst>
                          </p:cTn>
                        </p:par>
                        <p:par>
                          <p:cTn id="11" fill="hold">
                            <p:stCondLst>
                              <p:cond delay="500"/>
                            </p:stCondLst>
                            <p:childTnLst>
                              <p:par>
                                <p:cTn id="12" presetID="18" presetClass="entr" presetSubtype="12"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par>
                                <p:cTn id="15" presetID="18" presetClass="entr" presetSubtype="1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par>
                                <p:cTn id="18" presetID="18" presetClass="entr" presetSubtype="6"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downRight)">
                                      <p:cBhvr>
                                        <p:cTn id="20" dur="500"/>
                                        <p:tgtEl>
                                          <p:spTgt spid="7"/>
                                        </p:tgtEl>
                                      </p:cBhvr>
                                    </p:animEffect>
                                  </p:childTnLst>
                                </p:cTn>
                              </p:par>
                              <p:par>
                                <p:cTn id="21" presetID="18" presetClass="entr" presetSubtype="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trips(downRight)">
                                      <p:cBhvr>
                                        <p:cTn id="23" dur="500"/>
                                        <p:tgtEl>
                                          <p:spTgt spid="8"/>
                                        </p:tgtEl>
                                      </p:cBhvr>
                                    </p:animEffect>
                                  </p:childTnLst>
                                </p:cTn>
                              </p:par>
                              <p:par>
                                <p:cTn id="24" presetID="53" presetClass="entr" presetSubtype="16" fill="hold" grpId="0" nodeType="withEffect">
                                  <p:stCondLst>
                                    <p:cond delay="30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53" presetClass="entr" presetSubtype="16" fill="hold" grpId="0" nodeType="withEffect">
                                  <p:stCondLst>
                                    <p:cond delay="30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par>
                                <p:cTn id="34" presetID="53" presetClass="entr" presetSubtype="16" fill="hold" grpId="0" nodeType="withEffect">
                                  <p:stCondLst>
                                    <p:cond delay="30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30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3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1000"/>
                            </p:stCondLst>
                            <p:childTnLst>
                              <p:par>
                                <p:cTn id="55" presetID="12" presetClass="entr" presetSubtype="2"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p:tgtEl>
                                          <p:spTgt spid="4"/>
                                        </p:tgtEl>
                                        <p:attrNameLst>
                                          <p:attrName>ppt_x</p:attrName>
                                        </p:attrNameLst>
                                      </p:cBhvr>
                                      <p:tavLst>
                                        <p:tav tm="0">
                                          <p:val>
                                            <p:strVal val="#ppt_x+#ppt_w*1.125000"/>
                                          </p:val>
                                        </p:tav>
                                        <p:tav tm="100000">
                                          <p:val>
                                            <p:strVal val="#ppt_x"/>
                                          </p:val>
                                        </p:tav>
                                      </p:tavLst>
                                    </p:anim>
                                    <p:animEffect transition="in" filter="wipe(left)">
                                      <p:cBhvr>
                                        <p:cTn id="58" dur="500"/>
                                        <p:tgtEl>
                                          <p:spTgt spid="4"/>
                                        </p:tgtEl>
                                      </p:cBhvr>
                                    </p:animEffect>
                                  </p:childTnLst>
                                </p:cTn>
                              </p:par>
                            </p:childTnLst>
                          </p:cTn>
                        </p:par>
                        <p:par>
                          <p:cTn id="59" fill="hold">
                            <p:stCondLst>
                              <p:cond delay="1500"/>
                            </p:stCondLst>
                            <p:childTnLst>
                              <p:par>
                                <p:cTn id="60" presetID="12" presetClass="entr" presetSubtype="2"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p:tgtEl>
                                          <p:spTgt spid="16"/>
                                        </p:tgtEl>
                                        <p:attrNameLst>
                                          <p:attrName>ppt_x</p:attrName>
                                        </p:attrNameLst>
                                      </p:cBhvr>
                                      <p:tavLst>
                                        <p:tav tm="0">
                                          <p:val>
                                            <p:strVal val="#ppt_x+#ppt_w*1.125000"/>
                                          </p:val>
                                        </p:tav>
                                        <p:tav tm="100000">
                                          <p:val>
                                            <p:strVal val="#ppt_x"/>
                                          </p:val>
                                        </p:tav>
                                      </p:tavLst>
                                    </p:anim>
                                    <p:animEffect transition="in" filter="wipe(left)">
                                      <p:cBhvr>
                                        <p:cTn id="63" dur="500"/>
                                        <p:tgtEl>
                                          <p:spTgt spid="16"/>
                                        </p:tgtEl>
                                      </p:cBhvr>
                                    </p:animEffect>
                                  </p:childTnLst>
                                </p:cTn>
                              </p:par>
                            </p:childTnLst>
                          </p:cTn>
                        </p:par>
                        <p:par>
                          <p:cTn id="64" fill="hold">
                            <p:stCondLst>
                              <p:cond delay="2000"/>
                            </p:stCondLst>
                            <p:childTnLst>
                              <p:par>
                                <p:cTn id="65" presetID="1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p:tgtEl>
                                          <p:spTgt spid="18"/>
                                        </p:tgtEl>
                                        <p:attrNameLst>
                                          <p:attrName>ppt_x</p:attrName>
                                        </p:attrNameLst>
                                      </p:cBhvr>
                                      <p:tavLst>
                                        <p:tav tm="0">
                                          <p:val>
                                            <p:strVal val="#ppt_x+#ppt_w*1.125000"/>
                                          </p:val>
                                        </p:tav>
                                        <p:tav tm="100000">
                                          <p:val>
                                            <p:strVal val="#ppt_x"/>
                                          </p:val>
                                        </p:tav>
                                      </p:tavLst>
                                    </p:anim>
                                    <p:animEffect transition="in" filter="wipe(left)">
                                      <p:cBhvr>
                                        <p:cTn id="68" dur="500"/>
                                        <p:tgtEl>
                                          <p:spTgt spid="18"/>
                                        </p:tgtEl>
                                      </p:cBhvr>
                                    </p:animEffect>
                                  </p:childTnLst>
                                </p:cTn>
                              </p:par>
                            </p:childTnLst>
                          </p:cTn>
                        </p:par>
                        <p:par>
                          <p:cTn id="69" fill="hold">
                            <p:stCondLst>
                              <p:cond delay="2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childTnLst>
                          </p:cTn>
                        </p:par>
                        <p:par>
                          <p:cTn id="74" fill="hold">
                            <p:stCondLst>
                              <p:cond delay="3000"/>
                            </p:stCondLst>
                            <p:childTnLst>
                              <p:par>
                                <p:cTn id="75" presetID="12" presetClass="entr" presetSubtype="2"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500"/>
                                        <p:tgtEl>
                                          <p:spTgt spid="22"/>
                                        </p:tgtEl>
                                        <p:attrNameLst>
                                          <p:attrName>ppt_x</p:attrName>
                                        </p:attrNameLst>
                                      </p:cBhvr>
                                      <p:tavLst>
                                        <p:tav tm="0">
                                          <p:val>
                                            <p:strVal val="#ppt_x+#ppt_w*1.125000"/>
                                          </p:val>
                                        </p:tav>
                                        <p:tav tm="100000">
                                          <p:val>
                                            <p:strVal val="#ppt_x"/>
                                          </p:val>
                                        </p:tav>
                                      </p:tavLst>
                                    </p:anim>
                                    <p:animEffect transition="in" filter="wipe(left)">
                                      <p:cBhvr>
                                        <p:cTn id="78" dur="500"/>
                                        <p:tgtEl>
                                          <p:spTgt spid="22"/>
                                        </p:tgtEl>
                                      </p:cBhvr>
                                    </p:animEffect>
                                  </p:childTnLst>
                                </p:cTn>
                              </p:par>
                            </p:childTnLst>
                          </p:cTn>
                        </p:par>
                        <p:par>
                          <p:cTn id="79" fill="hold">
                            <p:stCondLst>
                              <p:cond delay="3500"/>
                            </p:stCondLst>
                            <p:childTnLst>
                              <p:par>
                                <p:cTn id="80" presetID="12" presetClass="entr" presetSubtype="2"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p:tgtEl>
                                          <p:spTgt spid="17"/>
                                        </p:tgtEl>
                                        <p:attrNameLst>
                                          <p:attrName>ppt_x</p:attrName>
                                        </p:attrNameLst>
                                      </p:cBhvr>
                                      <p:tavLst>
                                        <p:tav tm="0">
                                          <p:val>
                                            <p:strVal val="#ppt_x+#ppt_w*1.125000"/>
                                          </p:val>
                                        </p:tav>
                                        <p:tav tm="100000">
                                          <p:val>
                                            <p:strVal val="#ppt_x"/>
                                          </p:val>
                                        </p:tav>
                                      </p:tavLst>
                                    </p:anim>
                                    <p:animEffect transition="in" filter="wipe(left)">
                                      <p:cBhvr>
                                        <p:cTn id="8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9" grpId="0" bldLvl="0" animBg="1"/>
      <p:bldP spid="10" grpId="0" bldLvl="0" animBg="1"/>
      <p:bldP spid="11" grpId="0" bldLvl="0" animBg="1"/>
      <p:bldP spid="12" grpId="0" bldLvl="0" animBg="1"/>
      <p:bldP spid="13" grpId="0" bldLvl="0" animBg="1"/>
      <p:bldP spid="14" grpId="0" bldLvl="0" animBg="1"/>
      <p:bldP spid="16" grpId="0" bldLvl="0" animBg="1"/>
      <p:bldP spid="18" grpId="0" bldLvl="0" animBg="1"/>
      <p:bldP spid="20" grpId="0" bldLvl="0" animBg="1"/>
      <p:bldP spid="22" grpId="0" bldLvl="0" animBg="1"/>
      <p:bldP spid="4" grpId="0" bldLvl="0" animBg="1"/>
      <p:bldP spid="17" grpId="0" bldLvl="0" animBg="1"/>
      <p:bldP spid="1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椭圆 54"/>
          <p:cNvSpPr/>
          <p:nvPr>
            <p:custDataLst>
              <p:tags r:id="rId1"/>
            </p:custDataLst>
          </p:nvPr>
        </p:nvSpPr>
        <p:spPr>
          <a:xfrm>
            <a:off x="4146550" y="3348355"/>
            <a:ext cx="4124325" cy="2207260"/>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5" name="直接连接符 4"/>
          <p:cNvCxnSpPr/>
          <p:nvPr>
            <p:custDataLst>
              <p:tags r:id="rId2"/>
            </p:custDataLst>
          </p:nvPr>
        </p:nvCxnSpPr>
        <p:spPr>
          <a:xfrm flipV="1">
            <a:off x="4698340" y="3810730"/>
            <a:ext cx="697865" cy="3200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custDataLst>
              <p:tags r:id="rId3"/>
            </p:custDataLst>
          </p:nvPr>
        </p:nvCxnSpPr>
        <p:spPr>
          <a:xfrm flipH="1">
            <a:off x="5561016" y="3574511"/>
            <a:ext cx="137160" cy="12598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4"/>
            </p:custDataLst>
          </p:nvPr>
        </p:nvCxnSpPr>
        <p:spPr>
          <a:xfrm>
            <a:off x="5863481" y="3344666"/>
            <a:ext cx="793750" cy="21012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custDataLst>
              <p:tags r:id="rId5"/>
            </p:custDataLst>
          </p:nvPr>
        </p:nvCxnSpPr>
        <p:spPr>
          <a:xfrm>
            <a:off x="5863478" y="3345275"/>
            <a:ext cx="1735455" cy="12890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椭圆 8"/>
          <p:cNvSpPr/>
          <p:nvPr>
            <p:custDataLst>
              <p:tags r:id="rId6"/>
            </p:custDataLst>
          </p:nvPr>
        </p:nvSpPr>
        <p:spPr>
          <a:xfrm>
            <a:off x="4164965" y="4001135"/>
            <a:ext cx="782955" cy="80835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02</a:t>
            </a:r>
            <a:endParaRPr lang="zh-CN" altLang="en-US" sz="2000" dirty="0">
              <a:solidFill>
                <a:prstClr val="white"/>
              </a:solidFill>
              <a:cs typeface="+mn-ea"/>
              <a:sym typeface="+mn-lt"/>
            </a:endParaRPr>
          </a:p>
        </p:txBody>
      </p:sp>
      <p:sp>
        <p:nvSpPr>
          <p:cNvPr id="10" name="椭圆 9"/>
          <p:cNvSpPr/>
          <p:nvPr>
            <p:custDataLst>
              <p:tags r:id="rId7"/>
            </p:custDataLst>
          </p:nvPr>
        </p:nvSpPr>
        <p:spPr>
          <a:xfrm>
            <a:off x="4946650" y="4732020"/>
            <a:ext cx="782955" cy="808355"/>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03</a:t>
            </a:r>
            <a:endParaRPr lang="zh-CN" altLang="en-US" sz="2000" dirty="0">
              <a:solidFill>
                <a:prstClr val="white"/>
              </a:solidFill>
              <a:cs typeface="+mn-ea"/>
              <a:sym typeface="+mn-lt"/>
            </a:endParaRPr>
          </a:p>
        </p:txBody>
      </p:sp>
      <p:sp>
        <p:nvSpPr>
          <p:cNvPr id="11" name="椭圆 10"/>
          <p:cNvSpPr/>
          <p:nvPr>
            <p:custDataLst>
              <p:tags r:id="rId8"/>
            </p:custDataLst>
          </p:nvPr>
        </p:nvSpPr>
        <p:spPr>
          <a:xfrm>
            <a:off x="6198870" y="4697730"/>
            <a:ext cx="782955" cy="80835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04</a:t>
            </a:r>
            <a:endParaRPr lang="zh-CN" altLang="en-US" sz="2000" dirty="0">
              <a:solidFill>
                <a:prstClr val="white"/>
              </a:solidFill>
              <a:cs typeface="+mn-ea"/>
              <a:sym typeface="+mn-lt"/>
            </a:endParaRPr>
          </a:p>
        </p:txBody>
      </p:sp>
      <p:sp>
        <p:nvSpPr>
          <p:cNvPr id="12" name="椭圆 11"/>
          <p:cNvSpPr/>
          <p:nvPr>
            <p:custDataLst>
              <p:tags r:id="rId9"/>
            </p:custDataLst>
          </p:nvPr>
        </p:nvSpPr>
        <p:spPr>
          <a:xfrm>
            <a:off x="7124700" y="4001135"/>
            <a:ext cx="782955" cy="808355"/>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05</a:t>
            </a:r>
            <a:endParaRPr lang="zh-CN" altLang="en-US" sz="2000" dirty="0">
              <a:solidFill>
                <a:prstClr val="white"/>
              </a:solidFill>
              <a:cs typeface="+mn-ea"/>
              <a:sym typeface="+mn-lt"/>
            </a:endParaRPr>
          </a:p>
        </p:txBody>
      </p:sp>
      <p:sp>
        <p:nvSpPr>
          <p:cNvPr id="13" name="椭圆 12"/>
          <p:cNvSpPr/>
          <p:nvPr>
            <p:custDataLst>
              <p:tags r:id="rId10"/>
            </p:custDataLst>
          </p:nvPr>
        </p:nvSpPr>
        <p:spPr>
          <a:xfrm>
            <a:off x="7719695" y="3054350"/>
            <a:ext cx="782955" cy="808355"/>
          </a:xfrm>
          <a:prstGeom prst="ellips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06</a:t>
            </a:r>
            <a:endParaRPr lang="zh-CN" altLang="en-US" sz="2000" dirty="0">
              <a:solidFill>
                <a:prstClr val="white"/>
              </a:solidFill>
              <a:cs typeface="+mn-ea"/>
              <a:sym typeface="+mn-lt"/>
            </a:endParaRPr>
          </a:p>
        </p:txBody>
      </p:sp>
      <p:sp>
        <p:nvSpPr>
          <p:cNvPr id="14" name="椭圆 13"/>
          <p:cNvSpPr/>
          <p:nvPr>
            <p:custDataLst>
              <p:tags r:id="rId11"/>
            </p:custDataLst>
          </p:nvPr>
        </p:nvSpPr>
        <p:spPr>
          <a:xfrm>
            <a:off x="3884295" y="3025140"/>
            <a:ext cx="782955" cy="808355"/>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cs typeface="+mn-ea"/>
                <a:sym typeface="+mn-lt"/>
              </a:rPr>
              <a:t>01</a:t>
            </a:r>
            <a:endParaRPr lang="zh-CN" altLang="en-US" sz="2000" dirty="0">
              <a:solidFill>
                <a:prstClr val="white"/>
              </a:solidFill>
              <a:cs typeface="+mn-ea"/>
              <a:sym typeface="+mn-lt"/>
            </a:endParaRPr>
          </a:p>
        </p:txBody>
      </p:sp>
      <p:sp>
        <p:nvSpPr>
          <p:cNvPr id="16" name="TextBox 35"/>
          <p:cNvSpPr txBox="1"/>
          <p:nvPr>
            <p:custDataLst>
              <p:tags r:id="rId12"/>
            </p:custDataLst>
          </p:nvPr>
        </p:nvSpPr>
        <p:spPr>
          <a:xfrm>
            <a:off x="1916430" y="4559300"/>
            <a:ext cx="2171700"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2. 指导</a:t>
            </a:r>
            <a:endParaRPr dirty="0">
              <a:solidFill>
                <a:schemeClr val="tx1">
                  <a:lumMod val="65000"/>
                  <a:lumOff val="35000"/>
                </a:schemeClr>
              </a:solidFill>
              <a:sym typeface="+mn-lt"/>
            </a:endParaRPr>
          </a:p>
        </p:txBody>
      </p:sp>
      <p:sp>
        <p:nvSpPr>
          <p:cNvPr id="18" name="TextBox 37"/>
          <p:cNvSpPr txBox="1"/>
          <p:nvPr>
            <p:custDataLst>
              <p:tags r:id="rId13"/>
            </p:custDataLst>
          </p:nvPr>
        </p:nvSpPr>
        <p:spPr>
          <a:xfrm>
            <a:off x="3596005" y="570039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buClr>
                <a:srgbClr val="C00000"/>
              </a:buClr>
              <a:buNone/>
            </a:pPr>
            <a:r>
              <a:rPr dirty="0">
                <a:solidFill>
                  <a:schemeClr val="tx1">
                    <a:lumMod val="65000"/>
                    <a:lumOff val="35000"/>
                  </a:schemeClr>
                </a:solidFill>
                <a:sym typeface="+mn-lt"/>
              </a:rPr>
              <a:t>3. 信息提供</a:t>
            </a:r>
            <a:endParaRPr dirty="0">
              <a:solidFill>
                <a:schemeClr val="tx1">
                  <a:lumMod val="65000"/>
                  <a:lumOff val="35000"/>
                </a:schemeClr>
              </a:solidFill>
              <a:sym typeface="+mn-lt"/>
            </a:endParaRPr>
          </a:p>
        </p:txBody>
      </p:sp>
      <p:sp>
        <p:nvSpPr>
          <p:cNvPr id="20" name="TextBox 39"/>
          <p:cNvSpPr txBox="1"/>
          <p:nvPr>
            <p:custDataLst>
              <p:tags r:id="rId14"/>
            </p:custDataLst>
          </p:nvPr>
        </p:nvSpPr>
        <p:spPr>
          <a:xfrm>
            <a:off x="6745605" y="5700395"/>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rgbClr val="C00000"/>
              </a:buClr>
              <a:buNone/>
            </a:pPr>
            <a:r>
              <a:rPr dirty="0">
                <a:solidFill>
                  <a:schemeClr val="tx1">
                    <a:lumMod val="65000"/>
                    <a:lumOff val="35000"/>
                  </a:schemeClr>
                </a:solidFill>
                <a:sym typeface="+mn-lt"/>
              </a:rPr>
              <a:t>4. 自我暴露</a:t>
            </a:r>
            <a:endParaRPr dirty="0">
              <a:solidFill>
                <a:schemeClr val="tx1">
                  <a:lumMod val="65000"/>
                  <a:lumOff val="35000"/>
                </a:schemeClr>
              </a:solidFill>
              <a:sym typeface="+mn-lt"/>
            </a:endParaRPr>
          </a:p>
        </p:txBody>
      </p:sp>
      <p:sp>
        <p:nvSpPr>
          <p:cNvPr id="22" name="TextBox 41"/>
          <p:cNvSpPr txBox="1"/>
          <p:nvPr>
            <p:custDataLst>
              <p:tags r:id="rId15"/>
            </p:custDataLst>
          </p:nvPr>
        </p:nvSpPr>
        <p:spPr>
          <a:xfrm>
            <a:off x="8050530" y="463423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5. 逻辑推论</a:t>
            </a:r>
            <a:endParaRPr dirty="0">
              <a:solidFill>
                <a:schemeClr val="tx1">
                  <a:lumMod val="65000"/>
                  <a:lumOff val="35000"/>
                </a:schemeClr>
              </a:solidFill>
              <a:sym typeface="+mn-lt"/>
            </a:endParaRPr>
          </a:p>
        </p:txBody>
      </p:sp>
      <p:sp>
        <p:nvSpPr>
          <p:cNvPr id="31" name="椭圆 30"/>
          <p:cNvSpPr/>
          <p:nvPr>
            <p:custDataLst>
              <p:tags r:id="rId16"/>
            </p:custDataLst>
          </p:nvPr>
        </p:nvSpPr>
        <p:spPr>
          <a:xfrm>
            <a:off x="5143500" y="2606040"/>
            <a:ext cx="1707515" cy="1763395"/>
          </a:xfrm>
          <a:prstGeom prst="ellipse">
            <a:avLst/>
          </a:prstGeom>
          <a:solidFill>
            <a:srgbClr val="0B8A9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400">
              <a:cs typeface="+mn-ea"/>
              <a:sym typeface="+mn-lt"/>
            </a:endParaRPr>
          </a:p>
        </p:txBody>
      </p:sp>
      <p:sp>
        <p:nvSpPr>
          <p:cNvPr id="2" name="矩形 1"/>
          <p:cNvSpPr/>
          <p:nvPr/>
        </p:nvSpPr>
        <p:spPr>
          <a:xfrm>
            <a:off x="2664491" y="51274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五、高校心理咨询的技巧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TextBox 35"/>
          <p:cNvSpPr txBox="1"/>
          <p:nvPr>
            <p:custDataLst>
              <p:tags r:id="rId17"/>
            </p:custDataLst>
          </p:nvPr>
        </p:nvSpPr>
        <p:spPr>
          <a:xfrm>
            <a:off x="1861185" y="3221990"/>
            <a:ext cx="1920875" cy="352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r">
              <a:buClr>
                <a:schemeClr val="bg2">
                  <a:lumMod val="60000"/>
                  <a:lumOff val="40000"/>
                </a:schemeClr>
              </a:buClr>
            </a:pPr>
            <a:r>
              <a:rPr dirty="0">
                <a:solidFill>
                  <a:schemeClr val="tx1">
                    <a:lumMod val="65000"/>
                    <a:lumOff val="35000"/>
                  </a:schemeClr>
                </a:solidFill>
                <a:sym typeface="+mn-lt"/>
              </a:rPr>
              <a:t>1. 解释</a:t>
            </a:r>
            <a:endParaRPr dirty="0">
              <a:solidFill>
                <a:schemeClr val="tx1">
                  <a:lumMod val="65000"/>
                  <a:lumOff val="35000"/>
                </a:schemeClr>
              </a:solidFill>
              <a:sym typeface="+mn-lt"/>
            </a:endParaRPr>
          </a:p>
        </p:txBody>
      </p:sp>
      <p:sp>
        <p:nvSpPr>
          <p:cNvPr id="17" name="TextBox 41"/>
          <p:cNvSpPr txBox="1"/>
          <p:nvPr>
            <p:custDataLst>
              <p:tags r:id="rId18"/>
            </p:custDataLst>
          </p:nvPr>
        </p:nvSpPr>
        <p:spPr>
          <a:xfrm>
            <a:off x="8672195" y="3415030"/>
            <a:ext cx="2930525" cy="3956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bg2">
                  <a:lumMod val="60000"/>
                  <a:lumOff val="40000"/>
                </a:schemeClr>
              </a:buClr>
              <a:buNone/>
            </a:pPr>
            <a:r>
              <a:rPr dirty="0">
                <a:solidFill>
                  <a:schemeClr val="tx1">
                    <a:lumMod val="65000"/>
                    <a:lumOff val="35000"/>
                  </a:schemeClr>
                </a:solidFill>
                <a:sym typeface="+mn-lt"/>
              </a:rPr>
              <a:t>6. 影响性小结</a:t>
            </a:r>
            <a:endParaRPr dirty="0">
              <a:solidFill>
                <a:schemeClr val="tx1">
                  <a:lumMod val="65000"/>
                  <a:lumOff val="35000"/>
                </a:schemeClr>
              </a:solidFill>
              <a:sym typeface="+mn-lt"/>
            </a:endParaRPr>
          </a:p>
        </p:txBody>
      </p:sp>
      <p:sp>
        <p:nvSpPr>
          <p:cNvPr id="15" name="矩形: 圆角 3"/>
          <p:cNvSpPr/>
          <p:nvPr/>
        </p:nvSpPr>
        <p:spPr>
          <a:xfrm>
            <a:off x="1856740" y="15817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（三）影响性技术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1000"/>
                                        <p:tgtEl>
                                          <p:spTgt spid="3"/>
                                        </p:tgtEl>
                                      </p:cBhvr>
                                    </p:animEffect>
                                  </p:childTnLst>
                                </p:cTn>
                              </p:par>
                            </p:childTnLst>
                          </p:cTn>
                        </p:par>
                        <p:par>
                          <p:cTn id="11" fill="hold">
                            <p:stCondLst>
                              <p:cond delay="500"/>
                            </p:stCondLst>
                            <p:childTnLst>
                              <p:par>
                                <p:cTn id="12" presetID="18" presetClass="entr" presetSubtype="12"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par>
                                <p:cTn id="15" presetID="18" presetClass="entr" presetSubtype="1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par>
                                <p:cTn id="18" presetID="18" presetClass="entr" presetSubtype="6"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strips(downRight)">
                                      <p:cBhvr>
                                        <p:cTn id="20" dur="500"/>
                                        <p:tgtEl>
                                          <p:spTgt spid="7"/>
                                        </p:tgtEl>
                                      </p:cBhvr>
                                    </p:animEffect>
                                  </p:childTnLst>
                                </p:cTn>
                              </p:par>
                              <p:par>
                                <p:cTn id="21" presetID="18" presetClass="entr" presetSubtype="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trips(downRight)">
                                      <p:cBhvr>
                                        <p:cTn id="23" dur="500"/>
                                        <p:tgtEl>
                                          <p:spTgt spid="8"/>
                                        </p:tgtEl>
                                      </p:cBhvr>
                                    </p:animEffect>
                                  </p:childTnLst>
                                </p:cTn>
                              </p:par>
                              <p:par>
                                <p:cTn id="24" presetID="53" presetClass="entr" presetSubtype="16" fill="hold" grpId="0" nodeType="withEffect">
                                  <p:stCondLst>
                                    <p:cond delay="30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53" presetClass="entr" presetSubtype="16" fill="hold" grpId="0" nodeType="withEffect">
                                  <p:stCondLst>
                                    <p:cond delay="30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par>
                                <p:cTn id="34" presetID="53" presetClass="entr" presetSubtype="16" fill="hold" grpId="0" nodeType="withEffect">
                                  <p:stCondLst>
                                    <p:cond delay="30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grpId="0" nodeType="withEffect">
                                  <p:stCondLst>
                                    <p:cond delay="30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grpId="0" nodeType="withEffect">
                                  <p:stCondLst>
                                    <p:cond delay="30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3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1000"/>
                            </p:stCondLst>
                            <p:childTnLst>
                              <p:par>
                                <p:cTn id="55" presetID="12" presetClass="entr" presetSubtype="2"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p:tgtEl>
                                          <p:spTgt spid="4"/>
                                        </p:tgtEl>
                                        <p:attrNameLst>
                                          <p:attrName>ppt_x</p:attrName>
                                        </p:attrNameLst>
                                      </p:cBhvr>
                                      <p:tavLst>
                                        <p:tav tm="0">
                                          <p:val>
                                            <p:strVal val="#ppt_x+#ppt_w*1.125000"/>
                                          </p:val>
                                        </p:tav>
                                        <p:tav tm="100000">
                                          <p:val>
                                            <p:strVal val="#ppt_x"/>
                                          </p:val>
                                        </p:tav>
                                      </p:tavLst>
                                    </p:anim>
                                    <p:animEffect transition="in" filter="wipe(left)">
                                      <p:cBhvr>
                                        <p:cTn id="58" dur="500"/>
                                        <p:tgtEl>
                                          <p:spTgt spid="4"/>
                                        </p:tgtEl>
                                      </p:cBhvr>
                                    </p:animEffect>
                                  </p:childTnLst>
                                </p:cTn>
                              </p:par>
                            </p:childTnLst>
                          </p:cTn>
                        </p:par>
                        <p:par>
                          <p:cTn id="59" fill="hold">
                            <p:stCondLst>
                              <p:cond delay="1500"/>
                            </p:stCondLst>
                            <p:childTnLst>
                              <p:par>
                                <p:cTn id="60" presetID="12" presetClass="entr" presetSubtype="2"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p:tgtEl>
                                          <p:spTgt spid="16"/>
                                        </p:tgtEl>
                                        <p:attrNameLst>
                                          <p:attrName>ppt_x</p:attrName>
                                        </p:attrNameLst>
                                      </p:cBhvr>
                                      <p:tavLst>
                                        <p:tav tm="0">
                                          <p:val>
                                            <p:strVal val="#ppt_x+#ppt_w*1.125000"/>
                                          </p:val>
                                        </p:tav>
                                        <p:tav tm="100000">
                                          <p:val>
                                            <p:strVal val="#ppt_x"/>
                                          </p:val>
                                        </p:tav>
                                      </p:tavLst>
                                    </p:anim>
                                    <p:animEffect transition="in" filter="wipe(left)">
                                      <p:cBhvr>
                                        <p:cTn id="63" dur="500"/>
                                        <p:tgtEl>
                                          <p:spTgt spid="16"/>
                                        </p:tgtEl>
                                      </p:cBhvr>
                                    </p:animEffect>
                                  </p:childTnLst>
                                </p:cTn>
                              </p:par>
                            </p:childTnLst>
                          </p:cTn>
                        </p:par>
                        <p:par>
                          <p:cTn id="64" fill="hold">
                            <p:stCondLst>
                              <p:cond delay="2000"/>
                            </p:stCondLst>
                            <p:childTnLst>
                              <p:par>
                                <p:cTn id="65" presetID="1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p:tgtEl>
                                          <p:spTgt spid="18"/>
                                        </p:tgtEl>
                                        <p:attrNameLst>
                                          <p:attrName>ppt_x</p:attrName>
                                        </p:attrNameLst>
                                      </p:cBhvr>
                                      <p:tavLst>
                                        <p:tav tm="0">
                                          <p:val>
                                            <p:strVal val="#ppt_x+#ppt_w*1.125000"/>
                                          </p:val>
                                        </p:tav>
                                        <p:tav tm="100000">
                                          <p:val>
                                            <p:strVal val="#ppt_x"/>
                                          </p:val>
                                        </p:tav>
                                      </p:tavLst>
                                    </p:anim>
                                    <p:animEffect transition="in" filter="wipe(left)">
                                      <p:cBhvr>
                                        <p:cTn id="68" dur="500"/>
                                        <p:tgtEl>
                                          <p:spTgt spid="18"/>
                                        </p:tgtEl>
                                      </p:cBhvr>
                                    </p:animEffect>
                                  </p:childTnLst>
                                </p:cTn>
                              </p:par>
                            </p:childTnLst>
                          </p:cTn>
                        </p:par>
                        <p:par>
                          <p:cTn id="69" fill="hold">
                            <p:stCondLst>
                              <p:cond delay="2500"/>
                            </p:stCondLst>
                            <p:childTnLst>
                              <p:par>
                                <p:cTn id="70" presetID="12" presetClass="entr" presetSubtype="2"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additive="base">
                                        <p:cTn id="72" dur="500"/>
                                        <p:tgtEl>
                                          <p:spTgt spid="20"/>
                                        </p:tgtEl>
                                        <p:attrNameLst>
                                          <p:attrName>ppt_x</p:attrName>
                                        </p:attrNameLst>
                                      </p:cBhvr>
                                      <p:tavLst>
                                        <p:tav tm="0">
                                          <p:val>
                                            <p:strVal val="#ppt_x+#ppt_w*1.125000"/>
                                          </p:val>
                                        </p:tav>
                                        <p:tav tm="100000">
                                          <p:val>
                                            <p:strVal val="#ppt_x"/>
                                          </p:val>
                                        </p:tav>
                                      </p:tavLst>
                                    </p:anim>
                                    <p:animEffect transition="in" filter="wipe(left)">
                                      <p:cBhvr>
                                        <p:cTn id="73" dur="500"/>
                                        <p:tgtEl>
                                          <p:spTgt spid="20"/>
                                        </p:tgtEl>
                                      </p:cBhvr>
                                    </p:animEffect>
                                  </p:childTnLst>
                                </p:cTn>
                              </p:par>
                            </p:childTnLst>
                          </p:cTn>
                        </p:par>
                        <p:par>
                          <p:cTn id="74" fill="hold">
                            <p:stCondLst>
                              <p:cond delay="3000"/>
                            </p:stCondLst>
                            <p:childTnLst>
                              <p:par>
                                <p:cTn id="75" presetID="12" presetClass="entr" presetSubtype="2"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500"/>
                                        <p:tgtEl>
                                          <p:spTgt spid="22"/>
                                        </p:tgtEl>
                                        <p:attrNameLst>
                                          <p:attrName>ppt_x</p:attrName>
                                        </p:attrNameLst>
                                      </p:cBhvr>
                                      <p:tavLst>
                                        <p:tav tm="0">
                                          <p:val>
                                            <p:strVal val="#ppt_x+#ppt_w*1.125000"/>
                                          </p:val>
                                        </p:tav>
                                        <p:tav tm="100000">
                                          <p:val>
                                            <p:strVal val="#ppt_x"/>
                                          </p:val>
                                        </p:tav>
                                      </p:tavLst>
                                    </p:anim>
                                    <p:animEffect transition="in" filter="wipe(left)">
                                      <p:cBhvr>
                                        <p:cTn id="78" dur="500"/>
                                        <p:tgtEl>
                                          <p:spTgt spid="22"/>
                                        </p:tgtEl>
                                      </p:cBhvr>
                                    </p:animEffect>
                                  </p:childTnLst>
                                </p:cTn>
                              </p:par>
                            </p:childTnLst>
                          </p:cTn>
                        </p:par>
                        <p:par>
                          <p:cTn id="79" fill="hold">
                            <p:stCondLst>
                              <p:cond delay="3500"/>
                            </p:stCondLst>
                            <p:childTnLst>
                              <p:par>
                                <p:cTn id="80" presetID="12" presetClass="entr" presetSubtype="2"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p:tgtEl>
                                          <p:spTgt spid="17"/>
                                        </p:tgtEl>
                                        <p:attrNameLst>
                                          <p:attrName>ppt_x</p:attrName>
                                        </p:attrNameLst>
                                      </p:cBhvr>
                                      <p:tavLst>
                                        <p:tav tm="0">
                                          <p:val>
                                            <p:strVal val="#ppt_x+#ppt_w*1.125000"/>
                                          </p:val>
                                        </p:tav>
                                        <p:tav tm="100000">
                                          <p:val>
                                            <p:strVal val="#ppt_x"/>
                                          </p:val>
                                        </p:tav>
                                      </p:tavLst>
                                    </p:anim>
                                    <p:animEffect transition="in" filter="wipe(left)">
                                      <p:cBhvr>
                                        <p:cTn id="8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9" grpId="0" bldLvl="0" animBg="1"/>
      <p:bldP spid="10" grpId="0" bldLvl="0" animBg="1"/>
      <p:bldP spid="11" grpId="0" bldLvl="0" animBg="1"/>
      <p:bldP spid="12" grpId="0" bldLvl="0" animBg="1"/>
      <p:bldP spid="13" grpId="0" bldLvl="0" animBg="1"/>
      <p:bldP spid="14" grpId="0" bldLvl="0" animBg="1"/>
      <p:bldP spid="16" grpId="0" bldLvl="0" animBg="1"/>
      <p:bldP spid="18" grpId="0" bldLvl="0" animBg="1"/>
      <p:bldP spid="20" grpId="0" bldLvl="0" animBg="1"/>
      <p:bldP spid="22" grpId="0" bldLvl="0" animBg="1"/>
      <p:bldP spid="4" grpId="0" bldLvl="0" animBg="1"/>
      <p:bldP spid="17" grpId="0" bldLvl="0" animBg="1"/>
      <p:bldP spid="15"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nvSpPr>
        <p:spPr>
          <a:xfrm>
            <a:off x="1503529" y="2285306"/>
            <a:ext cx="4135271" cy="2399665"/>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1. 面部表情</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目光接触是咨询中常用的非言语技术之一。在会谈中，来访学生的目光可以提供丰富的信息。咨询老师与来访学生保持目光接触，表示对来访学生的关注和尊重、对对方的谈话感兴趣，并有支持鼓励的意味。但这种目光应该自然、亲切、柔和。</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2285306"/>
            <a:ext cx="4427855" cy="1091565"/>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2. 身体姿势</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身体姿势能有效地传递来访学生的思想、情感和行为信息，咨询老师要善于把握。</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五、高校心理咨询的技巧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5" name="矩形: 圆角 3"/>
          <p:cNvSpPr/>
          <p:nvPr/>
        </p:nvSpPr>
        <p:spPr>
          <a:xfrm>
            <a:off x="1236980" y="13023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（四）非言语技术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1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nvSpPr>
        <p:spPr>
          <a:xfrm>
            <a:off x="1503529" y="2285306"/>
            <a:ext cx="4135271" cy="2091690"/>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3. 声音特征</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咨询老师不但要对来访学生声音特征的改变保持敏感，善于把握来访学生声音特征所表露出来的信息，而且要有意识地利用这些特征，自觉运用声音的效果加强自己所表述内容的意义及情感。</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2285306"/>
            <a:ext cx="4427855" cy="1706880"/>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4. 空间距离</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在心理咨询室中进行会谈时，咨访双方的位置以直角侧面相向为宜，彼此相距1米左右。这样既不会因为直接面对产生压力，也可以在保持目光接触的同时有回避目光的自由。</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五、高校心理咨询的技巧</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5" name="矩形: 圆角 3"/>
          <p:cNvSpPr/>
          <p:nvPr/>
        </p:nvSpPr>
        <p:spPr>
          <a:xfrm>
            <a:off x="1236980" y="1302385"/>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（四）非言语技术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1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596564" y="1762103"/>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六、大学生心理咨询的主要内容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cxnSp>
        <p:nvCxnSpPr>
          <p:cNvPr id="17" name="直接箭头连接符 16"/>
          <p:cNvCxnSpPr/>
          <p:nvPr/>
        </p:nvCxnSpPr>
        <p:spPr>
          <a:xfrm>
            <a:off x="1131570" y="1986915"/>
            <a:ext cx="11430" cy="3652520"/>
          </a:xfrm>
          <a:prstGeom prst="straightConnector1">
            <a:avLst/>
          </a:prstGeom>
          <a:ln>
            <a:solidFill>
              <a:schemeClr val="accent1"/>
            </a:solidFill>
            <a:prstDash val="lgDash"/>
            <a:headEnd type="oval"/>
            <a:tailEnd type="triangle"/>
          </a:ln>
        </p:spPr>
        <p:style>
          <a:lnRef idx="1">
            <a:schemeClr val="accent1"/>
          </a:lnRef>
          <a:fillRef idx="0">
            <a:schemeClr val="accent1"/>
          </a:fillRef>
          <a:effectRef idx="0">
            <a:schemeClr val="accent1"/>
          </a:effectRef>
          <a:fontRef idx="minor">
            <a:schemeClr val="tx1"/>
          </a:fontRef>
        </p:style>
      </p:cxnSp>
      <p:grpSp>
        <p:nvGrpSpPr>
          <p:cNvPr id="259" name="组合 258"/>
          <p:cNvGrpSpPr/>
          <p:nvPr/>
        </p:nvGrpSpPr>
        <p:grpSpPr>
          <a:xfrm>
            <a:off x="916940" y="1622425"/>
            <a:ext cx="405130" cy="405130"/>
            <a:chOff x="4871" y="3167"/>
            <a:chExt cx="818" cy="818"/>
          </a:xfrm>
        </p:grpSpPr>
        <p:sp>
          <p:nvSpPr>
            <p:cNvPr id="21" name="任意多边形: 形状 6"/>
            <p:cNvSpPr/>
            <p:nvPr>
              <p:custDataLst>
                <p:tags r:id="rId2"/>
              </p:custDataLst>
            </p:nvPr>
          </p:nvSpPr>
          <p:spPr>
            <a:xfrm>
              <a:off x="4954" y="3250"/>
              <a:ext cx="653" cy="653"/>
            </a:xfrm>
            <a:custGeom>
              <a:avLst/>
              <a:gdLst>
                <a:gd name="connsiteX0" fmla="*/ 676269 w 676268"/>
                <a:gd name="connsiteY0" fmla="*/ 338134 h 676268"/>
                <a:gd name="connsiteX1" fmla="*/ 338134 w 676268"/>
                <a:gd name="connsiteY1" fmla="*/ 676268 h 676268"/>
                <a:gd name="connsiteX2" fmla="*/ 0 w 676268"/>
                <a:gd name="connsiteY2" fmla="*/ 338134 h 676268"/>
                <a:gd name="connsiteX3" fmla="*/ 338134 w 676268"/>
                <a:gd name="connsiteY3" fmla="*/ 0 h 676268"/>
                <a:gd name="connsiteX4" fmla="*/ 676269 w 676268"/>
                <a:gd name="connsiteY4" fmla="*/ 338134 h 6762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68" h="676268">
                  <a:moveTo>
                    <a:pt x="676269" y="338134"/>
                  </a:moveTo>
                  <a:cubicBezTo>
                    <a:pt x="676269" y="524881"/>
                    <a:pt x="524880" y="676268"/>
                    <a:pt x="338134" y="676268"/>
                  </a:cubicBezTo>
                  <a:cubicBezTo>
                    <a:pt x="151388" y="676268"/>
                    <a:pt x="0" y="524881"/>
                    <a:pt x="0" y="338134"/>
                  </a:cubicBezTo>
                  <a:cubicBezTo>
                    <a:pt x="0" y="151388"/>
                    <a:pt x="151388" y="0"/>
                    <a:pt x="338134" y="0"/>
                  </a:cubicBezTo>
                  <a:cubicBezTo>
                    <a:pt x="524880" y="0"/>
                    <a:pt x="676269" y="151388"/>
                    <a:pt x="676269" y="338134"/>
                  </a:cubicBezTo>
                  <a:close/>
                </a:path>
              </a:pathLst>
            </a:custGeom>
            <a:solidFill>
              <a:srgbClr val="4CB7AC"/>
            </a:solidFill>
            <a:ln w="9525" cap="flat">
              <a:solidFill>
                <a:schemeClr val="accent1"/>
              </a:solidFill>
              <a:prstDash val="solid"/>
              <a:miter/>
            </a:ln>
          </p:spPr>
          <p:txBody>
            <a:bodyPr lIns="0" tIns="36195" rIns="0" bIns="0" rtlCol="0" anchor="ctr"/>
            <a:p>
              <a:pPr algn="ctr"/>
              <a:r>
                <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01</a:t>
              </a:r>
              <a:endPar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3" name="任意多边形: 形状 12"/>
            <p:cNvSpPr/>
            <p:nvPr>
              <p:custDataLst>
                <p:tags r:id="rId3"/>
              </p:custDataLst>
            </p:nvPr>
          </p:nvSpPr>
          <p:spPr>
            <a:xfrm rot="16760788">
              <a:off x="4871" y="3167"/>
              <a:ext cx="819" cy="819"/>
            </a:xfrm>
            <a:custGeom>
              <a:avLst/>
              <a:gdLst>
                <a:gd name="connsiteX0" fmla="*/ 847704 w 847704"/>
                <a:gd name="connsiteY0" fmla="*/ 423852 h 847704"/>
                <a:gd name="connsiteX1" fmla="*/ 423852 w 847704"/>
                <a:gd name="connsiteY1" fmla="*/ 847704 h 847704"/>
                <a:gd name="connsiteX2" fmla="*/ 0 w 847704"/>
                <a:gd name="connsiteY2" fmla="*/ 423852 h 847704"/>
                <a:gd name="connsiteX3" fmla="*/ 423852 w 847704"/>
                <a:gd name="connsiteY3" fmla="*/ 0 h 847704"/>
                <a:gd name="connsiteX4" fmla="*/ 847704 w 847704"/>
                <a:gd name="connsiteY4" fmla="*/ 423852 h 847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04" h="847704">
                  <a:moveTo>
                    <a:pt x="847704" y="423852"/>
                  </a:moveTo>
                  <a:cubicBezTo>
                    <a:pt x="847704" y="657939"/>
                    <a:pt x="657939" y="847704"/>
                    <a:pt x="423852" y="847704"/>
                  </a:cubicBezTo>
                  <a:cubicBezTo>
                    <a:pt x="189765" y="847704"/>
                    <a:pt x="0" y="657939"/>
                    <a:pt x="0" y="423852"/>
                  </a:cubicBezTo>
                  <a:cubicBezTo>
                    <a:pt x="0" y="189765"/>
                    <a:pt x="189765" y="0"/>
                    <a:pt x="423852" y="0"/>
                  </a:cubicBezTo>
                  <a:cubicBezTo>
                    <a:pt x="657939" y="0"/>
                    <a:pt x="847704" y="189765"/>
                    <a:pt x="847704" y="423852"/>
                  </a:cubicBezTo>
                  <a:close/>
                </a:path>
              </a:pathLst>
            </a:custGeom>
            <a:noFill/>
            <a:ln w="9525" cap="rnd">
              <a:solidFill>
                <a:schemeClr val="accent1"/>
              </a:solidFill>
              <a:prstDash val="solid"/>
              <a:round/>
            </a:ln>
          </p:spPr>
          <p:txBody>
            <a:bodyPr rtlCol="0" anchor="ctr"/>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58" name="组合 257"/>
          <p:cNvGrpSpPr/>
          <p:nvPr/>
        </p:nvGrpSpPr>
        <p:grpSpPr>
          <a:xfrm>
            <a:off x="906780" y="2524760"/>
            <a:ext cx="405130" cy="405130"/>
            <a:chOff x="5809" y="4093"/>
            <a:chExt cx="818" cy="818"/>
          </a:xfrm>
        </p:grpSpPr>
        <p:sp>
          <p:nvSpPr>
            <p:cNvPr id="28" name="任意多边形: 形状 7"/>
            <p:cNvSpPr/>
            <p:nvPr>
              <p:custDataLst>
                <p:tags r:id="rId4"/>
              </p:custDataLst>
            </p:nvPr>
          </p:nvSpPr>
          <p:spPr>
            <a:xfrm>
              <a:off x="5892" y="4176"/>
              <a:ext cx="653" cy="653"/>
            </a:xfrm>
            <a:custGeom>
              <a:avLst/>
              <a:gdLst>
                <a:gd name="connsiteX0" fmla="*/ 338138 w 676275"/>
                <a:gd name="connsiteY0" fmla="*/ 676275 h 676275"/>
                <a:gd name="connsiteX1" fmla="*/ 0 w 676275"/>
                <a:gd name="connsiteY1" fmla="*/ 338138 h 676275"/>
                <a:gd name="connsiteX2" fmla="*/ 338138 w 676275"/>
                <a:gd name="connsiteY2" fmla="*/ 0 h 676275"/>
                <a:gd name="connsiteX3" fmla="*/ 676275 w 676275"/>
                <a:gd name="connsiteY3" fmla="*/ 338138 h 676275"/>
                <a:gd name="connsiteX4" fmla="*/ 338138 w 676275"/>
                <a:gd name="connsiteY4" fmla="*/ 676275 h 67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5" h="676275">
                  <a:moveTo>
                    <a:pt x="338138" y="676275"/>
                  </a:moveTo>
                  <a:cubicBezTo>
                    <a:pt x="151447" y="676275"/>
                    <a:pt x="0" y="524827"/>
                    <a:pt x="0" y="338138"/>
                  </a:cubicBezTo>
                  <a:cubicBezTo>
                    <a:pt x="0" y="151447"/>
                    <a:pt x="151447" y="0"/>
                    <a:pt x="338138" y="0"/>
                  </a:cubicBezTo>
                  <a:cubicBezTo>
                    <a:pt x="524827" y="0"/>
                    <a:pt x="676275" y="151447"/>
                    <a:pt x="676275" y="338138"/>
                  </a:cubicBezTo>
                  <a:cubicBezTo>
                    <a:pt x="676275" y="524827"/>
                    <a:pt x="524827" y="676275"/>
                    <a:pt x="338138" y="676275"/>
                  </a:cubicBezTo>
                  <a:close/>
                </a:path>
              </a:pathLst>
            </a:custGeom>
            <a:gradFill>
              <a:gsLst>
                <a:gs pos="50000">
                  <a:schemeClr val="accent1"/>
                </a:gs>
                <a:gs pos="0">
                  <a:schemeClr val="accent1">
                    <a:lumMod val="25000"/>
                    <a:lumOff val="75000"/>
                  </a:schemeClr>
                </a:gs>
                <a:gs pos="100000">
                  <a:schemeClr val="accent1">
                    <a:lumMod val="85000"/>
                  </a:schemeClr>
                </a:gs>
              </a:gsLst>
              <a:lin ang="5400000" scaled="1"/>
            </a:gradFill>
            <a:ln w="9525" cap="flat">
              <a:solidFill>
                <a:schemeClr val="accent1"/>
              </a:solidFill>
              <a:prstDash val="solid"/>
              <a:miter/>
            </a:ln>
          </p:spPr>
          <p:txBody>
            <a:bodyPr lIns="0" tIns="36195" rIns="0" bIns="0" rtlCol="0" anchor="ctr"/>
            <a:p>
              <a:pPr algn="ctr"/>
              <a:r>
                <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02</a:t>
              </a:r>
              <a:endPar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9" name="任意多边形: 形状 13"/>
            <p:cNvSpPr/>
            <p:nvPr>
              <p:custDataLst>
                <p:tags r:id="rId5"/>
              </p:custDataLst>
            </p:nvPr>
          </p:nvSpPr>
          <p:spPr>
            <a:xfrm rot="16981893">
              <a:off x="5809" y="4093"/>
              <a:ext cx="819" cy="819"/>
            </a:xfrm>
            <a:custGeom>
              <a:avLst/>
              <a:gdLst>
                <a:gd name="connsiteX0" fmla="*/ 847772 w 847771"/>
                <a:gd name="connsiteY0" fmla="*/ 423886 h 847771"/>
                <a:gd name="connsiteX1" fmla="*/ 423886 w 847771"/>
                <a:gd name="connsiteY1" fmla="*/ 847772 h 847771"/>
                <a:gd name="connsiteX2" fmla="*/ 0 w 847771"/>
                <a:gd name="connsiteY2" fmla="*/ 423886 h 847771"/>
                <a:gd name="connsiteX3" fmla="*/ 423886 w 847771"/>
                <a:gd name="connsiteY3" fmla="*/ 0 h 847771"/>
                <a:gd name="connsiteX4" fmla="*/ 847772 w 847771"/>
                <a:gd name="connsiteY4" fmla="*/ 423886 h 847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71" h="847771">
                  <a:moveTo>
                    <a:pt x="847772" y="423886"/>
                  </a:moveTo>
                  <a:cubicBezTo>
                    <a:pt x="847772" y="657992"/>
                    <a:pt x="657992" y="847772"/>
                    <a:pt x="423886" y="847772"/>
                  </a:cubicBezTo>
                  <a:cubicBezTo>
                    <a:pt x="189781" y="847772"/>
                    <a:pt x="0" y="657992"/>
                    <a:pt x="0" y="423886"/>
                  </a:cubicBezTo>
                  <a:cubicBezTo>
                    <a:pt x="0" y="189780"/>
                    <a:pt x="189781" y="0"/>
                    <a:pt x="423886" y="0"/>
                  </a:cubicBezTo>
                  <a:cubicBezTo>
                    <a:pt x="657992" y="0"/>
                    <a:pt x="847772" y="189780"/>
                    <a:pt x="847772" y="423886"/>
                  </a:cubicBezTo>
                  <a:close/>
                </a:path>
              </a:pathLst>
            </a:custGeom>
            <a:noFill/>
            <a:ln w="9526" cap="rnd">
              <a:solidFill>
                <a:schemeClr val="accent1"/>
              </a:solidFill>
              <a:prstDash val="solid"/>
              <a:round/>
            </a:ln>
          </p:spPr>
          <p:txBody>
            <a:bodyPr rtlCol="0" anchor="ctr"/>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57" name="组合 256"/>
          <p:cNvGrpSpPr/>
          <p:nvPr/>
        </p:nvGrpSpPr>
        <p:grpSpPr>
          <a:xfrm>
            <a:off x="946785" y="3397250"/>
            <a:ext cx="405130" cy="405130"/>
            <a:chOff x="3603" y="5019"/>
            <a:chExt cx="818" cy="818"/>
          </a:xfrm>
        </p:grpSpPr>
        <p:sp>
          <p:nvSpPr>
            <p:cNvPr id="34" name="任意多边形: 形状 9"/>
            <p:cNvSpPr/>
            <p:nvPr>
              <p:custDataLst>
                <p:tags r:id="rId6"/>
              </p:custDataLst>
            </p:nvPr>
          </p:nvSpPr>
          <p:spPr>
            <a:xfrm>
              <a:off x="3686" y="5102"/>
              <a:ext cx="653" cy="653"/>
            </a:xfrm>
            <a:custGeom>
              <a:avLst/>
              <a:gdLst>
                <a:gd name="connsiteX0" fmla="*/ 338138 w 676275"/>
                <a:gd name="connsiteY0" fmla="*/ 676275 h 676275"/>
                <a:gd name="connsiteX1" fmla="*/ 0 w 676275"/>
                <a:gd name="connsiteY1" fmla="*/ 338138 h 676275"/>
                <a:gd name="connsiteX2" fmla="*/ 338138 w 676275"/>
                <a:gd name="connsiteY2" fmla="*/ 0 h 676275"/>
                <a:gd name="connsiteX3" fmla="*/ 676275 w 676275"/>
                <a:gd name="connsiteY3" fmla="*/ 338138 h 676275"/>
                <a:gd name="connsiteX4" fmla="*/ 338138 w 676275"/>
                <a:gd name="connsiteY4" fmla="*/ 676275 h 67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5" h="676275">
                  <a:moveTo>
                    <a:pt x="338138" y="676275"/>
                  </a:moveTo>
                  <a:cubicBezTo>
                    <a:pt x="151448" y="676275"/>
                    <a:pt x="0" y="524828"/>
                    <a:pt x="0" y="338138"/>
                  </a:cubicBezTo>
                  <a:cubicBezTo>
                    <a:pt x="0" y="151447"/>
                    <a:pt x="151448" y="0"/>
                    <a:pt x="338138" y="0"/>
                  </a:cubicBezTo>
                  <a:cubicBezTo>
                    <a:pt x="524828" y="0"/>
                    <a:pt x="676275" y="151447"/>
                    <a:pt x="676275" y="338138"/>
                  </a:cubicBezTo>
                  <a:cubicBezTo>
                    <a:pt x="676275" y="524828"/>
                    <a:pt x="524828" y="676275"/>
                    <a:pt x="338138" y="676275"/>
                  </a:cubicBezTo>
                  <a:close/>
                </a:path>
              </a:pathLst>
            </a:custGeom>
            <a:gradFill>
              <a:gsLst>
                <a:gs pos="50000">
                  <a:schemeClr val="accent2"/>
                </a:gs>
                <a:gs pos="0">
                  <a:schemeClr val="accent2">
                    <a:lumMod val="25000"/>
                    <a:lumOff val="75000"/>
                  </a:schemeClr>
                </a:gs>
                <a:gs pos="100000">
                  <a:schemeClr val="accent2">
                    <a:lumMod val="85000"/>
                  </a:schemeClr>
                </a:gs>
              </a:gsLst>
              <a:lin ang="5400000" scaled="1"/>
            </a:gradFill>
            <a:ln w="9525" cap="flat">
              <a:solidFill>
                <a:schemeClr val="accent1"/>
              </a:solidFill>
              <a:prstDash val="solid"/>
              <a:miter/>
            </a:ln>
          </p:spPr>
          <p:txBody>
            <a:bodyPr lIns="0" tIns="36195" rIns="0" bIns="0" rtlCol="0" anchor="ctr"/>
            <a:p>
              <a:pPr algn="ctr"/>
              <a:r>
                <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03</a:t>
              </a:r>
              <a:endPar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5" name="任意多边形: 形状 15"/>
            <p:cNvSpPr/>
            <p:nvPr>
              <p:custDataLst>
                <p:tags r:id="rId7"/>
              </p:custDataLst>
            </p:nvPr>
          </p:nvSpPr>
          <p:spPr>
            <a:xfrm>
              <a:off x="3603" y="5019"/>
              <a:ext cx="819" cy="819"/>
            </a:xfrm>
            <a:custGeom>
              <a:avLst/>
              <a:gdLst>
                <a:gd name="connsiteX0" fmla="*/ 847725 w 847725"/>
                <a:gd name="connsiteY0" fmla="*/ 423863 h 847725"/>
                <a:gd name="connsiteX1" fmla="*/ 423862 w 847725"/>
                <a:gd name="connsiteY1" fmla="*/ 847725 h 847725"/>
                <a:gd name="connsiteX2" fmla="*/ 0 w 847725"/>
                <a:gd name="connsiteY2" fmla="*/ 423863 h 847725"/>
                <a:gd name="connsiteX3" fmla="*/ 423862 w 847725"/>
                <a:gd name="connsiteY3" fmla="*/ 0 h 847725"/>
                <a:gd name="connsiteX4" fmla="*/ 847725 w 847725"/>
                <a:gd name="connsiteY4" fmla="*/ 423863 h 847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25" h="847725">
                  <a:moveTo>
                    <a:pt x="847725" y="423863"/>
                  </a:moveTo>
                  <a:cubicBezTo>
                    <a:pt x="847725" y="657955"/>
                    <a:pt x="657955" y="847725"/>
                    <a:pt x="423862" y="847725"/>
                  </a:cubicBezTo>
                  <a:cubicBezTo>
                    <a:pt x="189770" y="847725"/>
                    <a:pt x="0" y="657955"/>
                    <a:pt x="0" y="423863"/>
                  </a:cubicBezTo>
                  <a:cubicBezTo>
                    <a:pt x="0" y="189770"/>
                    <a:pt x="189770" y="0"/>
                    <a:pt x="423862" y="0"/>
                  </a:cubicBezTo>
                  <a:cubicBezTo>
                    <a:pt x="657955" y="0"/>
                    <a:pt x="847725" y="189770"/>
                    <a:pt x="847725" y="423863"/>
                  </a:cubicBezTo>
                  <a:close/>
                </a:path>
              </a:pathLst>
            </a:custGeom>
            <a:noFill/>
            <a:ln w="9525" cap="rnd">
              <a:solidFill>
                <a:schemeClr val="accent1"/>
              </a:solidFill>
              <a:prstDash val="solid"/>
              <a:round/>
            </a:ln>
          </p:spPr>
          <p:txBody>
            <a:bodyPr rtlCol="0" anchor="ctr"/>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56" name="组合 255"/>
          <p:cNvGrpSpPr/>
          <p:nvPr/>
        </p:nvGrpSpPr>
        <p:grpSpPr>
          <a:xfrm>
            <a:off x="916305" y="4177030"/>
            <a:ext cx="405130" cy="405130"/>
            <a:chOff x="8598" y="5933"/>
            <a:chExt cx="818" cy="818"/>
          </a:xfrm>
        </p:grpSpPr>
        <p:sp>
          <p:nvSpPr>
            <p:cNvPr id="40" name="任意多边形: 形状 8"/>
            <p:cNvSpPr/>
            <p:nvPr>
              <p:custDataLst>
                <p:tags r:id="rId8"/>
              </p:custDataLst>
            </p:nvPr>
          </p:nvSpPr>
          <p:spPr>
            <a:xfrm>
              <a:off x="8681" y="6016"/>
              <a:ext cx="653" cy="653"/>
            </a:xfrm>
            <a:custGeom>
              <a:avLst/>
              <a:gdLst>
                <a:gd name="connsiteX0" fmla="*/ 676303 w 676302"/>
                <a:gd name="connsiteY0" fmla="*/ 338152 h 676302"/>
                <a:gd name="connsiteX1" fmla="*/ 338152 w 676302"/>
                <a:gd name="connsiteY1" fmla="*/ 676303 h 676302"/>
                <a:gd name="connsiteX2" fmla="*/ 0 w 676302"/>
                <a:gd name="connsiteY2" fmla="*/ 338152 h 676302"/>
                <a:gd name="connsiteX3" fmla="*/ 338152 w 676302"/>
                <a:gd name="connsiteY3" fmla="*/ 0 h 676302"/>
                <a:gd name="connsiteX4" fmla="*/ 676303 w 676302"/>
                <a:gd name="connsiteY4" fmla="*/ 338152 h 676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302" h="676302">
                  <a:moveTo>
                    <a:pt x="676303" y="338152"/>
                  </a:moveTo>
                  <a:cubicBezTo>
                    <a:pt x="676303" y="524907"/>
                    <a:pt x="524907" y="676303"/>
                    <a:pt x="338152" y="676303"/>
                  </a:cubicBezTo>
                  <a:cubicBezTo>
                    <a:pt x="151396" y="676303"/>
                    <a:pt x="0" y="524907"/>
                    <a:pt x="0" y="338152"/>
                  </a:cubicBezTo>
                  <a:cubicBezTo>
                    <a:pt x="0" y="151396"/>
                    <a:pt x="151396" y="0"/>
                    <a:pt x="338152" y="0"/>
                  </a:cubicBezTo>
                  <a:cubicBezTo>
                    <a:pt x="524907" y="0"/>
                    <a:pt x="676303" y="151396"/>
                    <a:pt x="676303" y="338152"/>
                  </a:cubicBezTo>
                  <a:close/>
                </a:path>
              </a:pathLst>
            </a:custGeom>
            <a:solidFill>
              <a:srgbClr val="4CB7AC"/>
            </a:solidFill>
            <a:ln w="9525" cap="flat">
              <a:solidFill>
                <a:schemeClr val="accent1"/>
              </a:solidFill>
              <a:prstDash val="solid"/>
              <a:miter/>
            </a:ln>
          </p:spPr>
          <p:txBody>
            <a:bodyPr lIns="0" tIns="36195" rIns="0" bIns="0" rtlCol="0" anchor="ctr"/>
            <a:p>
              <a:pPr algn="ctr"/>
              <a:r>
                <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04</a:t>
              </a:r>
              <a:endPar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41" name="任意多边形: 形状 14"/>
            <p:cNvSpPr/>
            <p:nvPr>
              <p:custDataLst>
                <p:tags r:id="rId9"/>
              </p:custDataLst>
            </p:nvPr>
          </p:nvSpPr>
          <p:spPr>
            <a:xfrm>
              <a:off x="8598" y="5933"/>
              <a:ext cx="819" cy="819"/>
            </a:xfrm>
            <a:custGeom>
              <a:avLst/>
              <a:gdLst>
                <a:gd name="connsiteX0" fmla="*/ 847725 w 847725"/>
                <a:gd name="connsiteY0" fmla="*/ 423863 h 847725"/>
                <a:gd name="connsiteX1" fmla="*/ 423863 w 847725"/>
                <a:gd name="connsiteY1" fmla="*/ 847725 h 847725"/>
                <a:gd name="connsiteX2" fmla="*/ 0 w 847725"/>
                <a:gd name="connsiteY2" fmla="*/ 423863 h 847725"/>
                <a:gd name="connsiteX3" fmla="*/ 423863 w 847725"/>
                <a:gd name="connsiteY3" fmla="*/ 0 h 847725"/>
                <a:gd name="connsiteX4" fmla="*/ 847725 w 847725"/>
                <a:gd name="connsiteY4" fmla="*/ 423863 h 847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25" h="847725">
                  <a:moveTo>
                    <a:pt x="847725" y="423863"/>
                  </a:moveTo>
                  <a:cubicBezTo>
                    <a:pt x="847725" y="657955"/>
                    <a:pt x="657955" y="847725"/>
                    <a:pt x="423863" y="847725"/>
                  </a:cubicBezTo>
                  <a:cubicBezTo>
                    <a:pt x="189770" y="847725"/>
                    <a:pt x="0" y="657955"/>
                    <a:pt x="0" y="423863"/>
                  </a:cubicBezTo>
                  <a:cubicBezTo>
                    <a:pt x="0" y="189770"/>
                    <a:pt x="189770" y="0"/>
                    <a:pt x="423863" y="0"/>
                  </a:cubicBezTo>
                  <a:cubicBezTo>
                    <a:pt x="657955" y="0"/>
                    <a:pt x="847725" y="189770"/>
                    <a:pt x="847725" y="423863"/>
                  </a:cubicBezTo>
                  <a:close/>
                </a:path>
              </a:pathLst>
            </a:custGeom>
            <a:noFill/>
            <a:ln w="9525" cap="rnd">
              <a:solidFill>
                <a:schemeClr val="accent1"/>
              </a:solidFill>
              <a:prstDash val="solid"/>
              <a:round/>
            </a:ln>
          </p:spPr>
          <p:txBody>
            <a:bodyPr rtlCol="0" anchor="ctr"/>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55" name="组合 254"/>
          <p:cNvGrpSpPr/>
          <p:nvPr/>
        </p:nvGrpSpPr>
        <p:grpSpPr>
          <a:xfrm>
            <a:off x="917575" y="5028565"/>
            <a:ext cx="405130" cy="405130"/>
            <a:chOff x="9625" y="6730"/>
            <a:chExt cx="818" cy="818"/>
          </a:xfrm>
        </p:grpSpPr>
        <p:sp>
          <p:nvSpPr>
            <p:cNvPr id="46" name="任意多边形: 形状 10"/>
            <p:cNvSpPr/>
            <p:nvPr>
              <p:custDataLst>
                <p:tags r:id="rId10"/>
              </p:custDataLst>
            </p:nvPr>
          </p:nvSpPr>
          <p:spPr>
            <a:xfrm>
              <a:off x="9708" y="6813"/>
              <a:ext cx="653" cy="653"/>
            </a:xfrm>
            <a:custGeom>
              <a:avLst/>
              <a:gdLst>
                <a:gd name="connsiteX0" fmla="*/ 338138 w 676279"/>
                <a:gd name="connsiteY0" fmla="*/ 676275 h 676275"/>
                <a:gd name="connsiteX1" fmla="*/ 0 w 676279"/>
                <a:gd name="connsiteY1" fmla="*/ 338138 h 676275"/>
                <a:gd name="connsiteX2" fmla="*/ 338138 w 676279"/>
                <a:gd name="connsiteY2" fmla="*/ 0 h 676275"/>
                <a:gd name="connsiteX3" fmla="*/ 676275 w 676279"/>
                <a:gd name="connsiteY3" fmla="*/ 338138 h 676275"/>
                <a:gd name="connsiteX4" fmla="*/ 338138 w 676279"/>
                <a:gd name="connsiteY4" fmla="*/ 676275 h 67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9" h="676275">
                  <a:moveTo>
                    <a:pt x="338138" y="676275"/>
                  </a:moveTo>
                  <a:cubicBezTo>
                    <a:pt x="151448" y="676275"/>
                    <a:pt x="0" y="524828"/>
                    <a:pt x="0" y="338138"/>
                  </a:cubicBezTo>
                  <a:cubicBezTo>
                    <a:pt x="0" y="151447"/>
                    <a:pt x="151448" y="0"/>
                    <a:pt x="338138" y="0"/>
                  </a:cubicBezTo>
                  <a:cubicBezTo>
                    <a:pt x="524828" y="0"/>
                    <a:pt x="676275" y="151447"/>
                    <a:pt x="676275" y="338138"/>
                  </a:cubicBezTo>
                  <a:cubicBezTo>
                    <a:pt x="677228" y="523875"/>
                    <a:pt x="524828" y="676275"/>
                    <a:pt x="338138" y="676275"/>
                  </a:cubicBezTo>
                  <a:close/>
                </a:path>
              </a:pathLst>
            </a:custGeom>
            <a:gradFill>
              <a:gsLst>
                <a:gs pos="50000">
                  <a:schemeClr val="accent1"/>
                </a:gs>
                <a:gs pos="0">
                  <a:schemeClr val="accent1">
                    <a:lumMod val="25000"/>
                    <a:lumOff val="75000"/>
                  </a:schemeClr>
                </a:gs>
                <a:gs pos="100000">
                  <a:schemeClr val="accent1">
                    <a:lumMod val="85000"/>
                  </a:schemeClr>
                </a:gs>
              </a:gsLst>
              <a:lin ang="5400000" scaled="1"/>
            </a:gradFill>
            <a:ln w="9525" cap="flat">
              <a:solidFill>
                <a:schemeClr val="accent1"/>
              </a:solidFill>
              <a:prstDash val="solid"/>
              <a:miter/>
            </a:ln>
          </p:spPr>
          <p:txBody>
            <a:bodyPr lIns="0" tIns="36195" rIns="0" bIns="0" rtlCol="0" anchor="ctr"/>
            <a:p>
              <a:pPr algn="ctr"/>
              <a:r>
                <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05</a:t>
              </a:r>
              <a:endParaRPr lang="en-US" altLang="zh-CN">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47" name="任意多边形: 形状 16"/>
            <p:cNvSpPr/>
            <p:nvPr>
              <p:custDataLst>
                <p:tags r:id="rId11"/>
              </p:custDataLst>
            </p:nvPr>
          </p:nvSpPr>
          <p:spPr>
            <a:xfrm rot="16760788">
              <a:off x="9625" y="6730"/>
              <a:ext cx="819" cy="819"/>
            </a:xfrm>
            <a:custGeom>
              <a:avLst/>
              <a:gdLst>
                <a:gd name="connsiteX0" fmla="*/ 847704 w 847704"/>
                <a:gd name="connsiteY0" fmla="*/ 423852 h 847704"/>
                <a:gd name="connsiteX1" fmla="*/ 423852 w 847704"/>
                <a:gd name="connsiteY1" fmla="*/ 847704 h 847704"/>
                <a:gd name="connsiteX2" fmla="*/ 0 w 847704"/>
                <a:gd name="connsiteY2" fmla="*/ 423852 h 847704"/>
                <a:gd name="connsiteX3" fmla="*/ 423852 w 847704"/>
                <a:gd name="connsiteY3" fmla="*/ 0 h 847704"/>
                <a:gd name="connsiteX4" fmla="*/ 847704 w 847704"/>
                <a:gd name="connsiteY4" fmla="*/ 423852 h 847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704" h="847704">
                  <a:moveTo>
                    <a:pt x="847704" y="423852"/>
                  </a:moveTo>
                  <a:cubicBezTo>
                    <a:pt x="847704" y="657939"/>
                    <a:pt x="657939" y="847704"/>
                    <a:pt x="423852" y="847704"/>
                  </a:cubicBezTo>
                  <a:cubicBezTo>
                    <a:pt x="189765" y="847704"/>
                    <a:pt x="0" y="657939"/>
                    <a:pt x="0" y="423852"/>
                  </a:cubicBezTo>
                  <a:cubicBezTo>
                    <a:pt x="0" y="189765"/>
                    <a:pt x="189765" y="0"/>
                    <a:pt x="423852" y="0"/>
                  </a:cubicBezTo>
                  <a:cubicBezTo>
                    <a:pt x="657939" y="0"/>
                    <a:pt x="847704" y="189765"/>
                    <a:pt x="847704" y="423852"/>
                  </a:cubicBezTo>
                  <a:close/>
                </a:path>
              </a:pathLst>
            </a:custGeom>
            <a:noFill/>
            <a:ln w="9525" cap="rnd">
              <a:solidFill>
                <a:schemeClr val="accent1"/>
              </a:solidFill>
              <a:prstDash val="solid"/>
              <a:round/>
            </a:ln>
          </p:spPr>
          <p:txBody>
            <a:bodyPr rtlCol="0" anchor="ctr"/>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54" name="文本框 53"/>
          <p:cNvSpPr txBox="1"/>
          <p:nvPr>
            <p:custDataLst>
              <p:tags r:id="rId12"/>
            </p:custDataLst>
          </p:nvPr>
        </p:nvSpPr>
        <p:spPr>
          <a:xfrm>
            <a:off x="1417320" y="1762125"/>
            <a:ext cx="6515100" cy="583565"/>
          </a:xfrm>
          <a:prstGeom prst="rect">
            <a:avLst/>
          </a:prstGeom>
          <a:noFill/>
        </p:spPr>
        <p:txBody>
          <a:bodyPr wrap="square" rtlCol="0" anchor="t">
            <a:spAutoFit/>
          </a:bodyPr>
          <a:p>
            <a:r>
              <a:rPr lang="zh-CN" altLang="en-US" sz="1600">
                <a:solidFill>
                  <a:srgbClr val="48844B"/>
                </a:solidFill>
                <a:latin typeface="思源黑体 CN Medium" panose="020B0600000000000000" pitchFamily="34" charset="-122"/>
                <a:ea typeface="思源黑体 CN Medium" panose="020B0600000000000000" pitchFamily="34" charset="-122"/>
                <a:sym typeface="思源宋体 CN" panose="02020400000000000000" pitchFamily="18" charset="-122"/>
              </a:rPr>
              <a:t>学习方面的心理咨询：</a:t>
            </a:r>
            <a:r>
              <a:rPr lang="zh-CN" altLang="en-US" sz="1600">
                <a:latin typeface="思源黑体 CN Medium" panose="020B0600000000000000" pitchFamily="34" charset="-122"/>
                <a:ea typeface="思源黑体 CN Medium" panose="020B0600000000000000" pitchFamily="34" charset="-122"/>
                <a:sym typeface="思源宋体 CN" panose="02020400000000000000" pitchFamily="18" charset="-122"/>
              </a:rPr>
              <a:t>主要包括注意力不集中、记忆障碍、学习疲劳、学习恐惧、厌学、考试焦虑，以及感觉、知觉、思维、想象等心理问题</a:t>
            </a:r>
            <a:r>
              <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rPr>
              <a:t>。</a:t>
            </a:r>
            <a:endPar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55" name="文本框 54"/>
          <p:cNvSpPr txBox="1"/>
          <p:nvPr>
            <p:custDataLst>
              <p:tags r:id="rId13"/>
            </p:custDataLst>
          </p:nvPr>
        </p:nvSpPr>
        <p:spPr>
          <a:xfrm>
            <a:off x="1417320" y="2432050"/>
            <a:ext cx="6367780" cy="706755"/>
          </a:xfrm>
          <a:prstGeom prst="rect">
            <a:avLst/>
          </a:prstGeom>
          <a:noFill/>
        </p:spPr>
        <p:txBody>
          <a:bodyPr wrap="square" rtlCol="0" anchor="t">
            <a:spAutoFit/>
          </a:bodyPr>
          <a:p>
            <a:pPr lvl="0" indent="0" algn="just" fontAlgn="auto">
              <a:lnSpc>
                <a:spcPct val="125000"/>
              </a:lnSpc>
            </a:pPr>
            <a:r>
              <a:rPr lang="zh-CN" altLang="en-US" sz="1600">
                <a:solidFill>
                  <a:srgbClr val="48844B"/>
                </a:solidFill>
                <a:latin typeface="思源黑体 CN Medium" panose="020B0600000000000000" pitchFamily="34" charset="-122"/>
                <a:ea typeface="思源黑体 CN Medium" panose="020B0600000000000000" pitchFamily="34" charset="-122"/>
                <a:sym typeface="思源宋体 CN" panose="02020400000000000000" pitchFamily="18" charset="-122"/>
              </a:rPr>
              <a:t>恋爱及性方面的心理咨询：</a:t>
            </a:r>
            <a:r>
              <a:rPr lang="zh-CN" altLang="en-US" sz="1600">
                <a:latin typeface="思源黑体 CN Medium" panose="020B0600000000000000" pitchFamily="34" charset="-122"/>
                <a:ea typeface="思源黑体 CN Medium" panose="020B0600000000000000" pitchFamily="34" charset="-122"/>
                <a:sym typeface="思源宋体 CN" panose="02020400000000000000" pitchFamily="18" charset="-122"/>
              </a:rPr>
              <a:t>主要包括初恋、自恋、单恋、多角恋、失恋等以及有关性的问题的心理咨询。</a:t>
            </a:r>
            <a:r>
              <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rPr>
              <a:t>　</a:t>
            </a:r>
            <a:endPar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57" name="文本框 56"/>
          <p:cNvSpPr txBox="1"/>
          <p:nvPr>
            <p:custDataLst>
              <p:tags r:id="rId14"/>
            </p:custDataLst>
          </p:nvPr>
        </p:nvSpPr>
        <p:spPr>
          <a:xfrm>
            <a:off x="1417320" y="4272915"/>
            <a:ext cx="6515735" cy="632460"/>
          </a:xfrm>
          <a:prstGeom prst="rect">
            <a:avLst/>
          </a:prstGeom>
          <a:noFill/>
        </p:spPr>
        <p:txBody>
          <a:bodyPr wrap="square" rtlCol="0" anchor="t">
            <a:noAutofit/>
          </a:bodyPr>
          <a:p>
            <a:pPr lvl="0" indent="0" algn="just" fontAlgn="auto">
              <a:lnSpc>
                <a:spcPct val="125000"/>
              </a:lnSpc>
            </a:pPr>
            <a:r>
              <a:rPr lang="zh-CN" altLang="en-US" sz="1600">
                <a:solidFill>
                  <a:srgbClr val="48844B"/>
                </a:solidFill>
                <a:latin typeface="思源黑体 CN Medium" panose="020B0600000000000000" pitchFamily="34" charset="-122"/>
                <a:ea typeface="思源黑体 CN Medium" panose="020B0600000000000000" pitchFamily="34" charset="-122"/>
                <a:sym typeface="思源宋体 CN" panose="02020400000000000000" pitchFamily="18" charset="-122"/>
              </a:rPr>
              <a:t>就职方面的心理咨询：</a:t>
            </a:r>
            <a:r>
              <a:rPr lang="zh-CN" altLang="en-US" sz="1600">
                <a:latin typeface="思源黑体 CN Medium" panose="020B0600000000000000" pitchFamily="34" charset="-122"/>
                <a:ea typeface="思源黑体 CN Medium" panose="020B0600000000000000" pitchFamily="34" charset="-122"/>
                <a:sym typeface="思源宋体 CN" panose="02020400000000000000" pitchFamily="18" charset="-122"/>
              </a:rPr>
              <a:t>主要包括职业准备过程中的兴趣缺乏、就业恐惧以及职业适应等方面的心理咨询。</a:t>
            </a:r>
            <a:r>
              <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rPr>
              <a:t> 　　 </a:t>
            </a:r>
            <a:endPar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54" name="文本框 253"/>
          <p:cNvSpPr txBox="1"/>
          <p:nvPr>
            <p:custDataLst>
              <p:tags r:id="rId15"/>
            </p:custDataLst>
          </p:nvPr>
        </p:nvSpPr>
        <p:spPr>
          <a:xfrm>
            <a:off x="1417320" y="4998085"/>
            <a:ext cx="6516370" cy="706755"/>
          </a:xfrm>
          <a:prstGeom prst="rect">
            <a:avLst/>
          </a:prstGeom>
          <a:noFill/>
        </p:spPr>
        <p:txBody>
          <a:bodyPr wrap="square" rtlCol="0" anchor="t">
            <a:spAutoFit/>
          </a:bodyPr>
          <a:p>
            <a:pPr lvl="0" indent="0" algn="just" fontAlgn="auto">
              <a:lnSpc>
                <a:spcPct val="125000"/>
              </a:lnSpc>
            </a:pPr>
            <a:r>
              <a:rPr lang="zh-CN" altLang="en-US" sz="1600">
                <a:solidFill>
                  <a:srgbClr val="48844B"/>
                </a:solidFill>
                <a:latin typeface="思源黑体 CN Medium" panose="020B0600000000000000" pitchFamily="34" charset="-122"/>
                <a:ea typeface="思源黑体 CN Medium" panose="020B0600000000000000" pitchFamily="34" charset="-122"/>
                <a:sym typeface="思源宋体 CN" panose="02020400000000000000" pitchFamily="18" charset="-122"/>
              </a:rPr>
              <a:t>学校和社会适应方面的心理咨询：</a:t>
            </a:r>
            <a:r>
              <a:rPr lang="zh-CN" altLang="en-US" sz="1600">
                <a:latin typeface="思源黑体 CN Medium" panose="020B0600000000000000" pitchFamily="34" charset="-122"/>
                <a:ea typeface="思源黑体 CN Medium" panose="020B0600000000000000" pitchFamily="34" charset="-122"/>
                <a:sym typeface="思源宋体 CN" panose="02020400000000000000" pitchFamily="18" charset="-122"/>
              </a:rPr>
              <a:t>帮助学生适应学校和社会新的环境，包括一些基本生活技能、社会规范、社会角色等心理咨询。</a:t>
            </a:r>
            <a:endParaRPr lang="zh-CN" altLang="en-US" sz="16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6" name="文本框 5"/>
          <p:cNvSpPr txBox="1"/>
          <p:nvPr/>
        </p:nvSpPr>
        <p:spPr>
          <a:xfrm>
            <a:off x="1417320" y="3224530"/>
            <a:ext cx="6515735" cy="1014730"/>
          </a:xfrm>
          <a:prstGeom prst="rect">
            <a:avLst/>
          </a:prstGeom>
          <a:noFill/>
        </p:spPr>
        <p:txBody>
          <a:bodyPr wrap="square" rtlCol="0">
            <a:spAutoFit/>
          </a:bodyPr>
          <a:p>
            <a:pPr lvl="0" indent="0" algn="just" fontAlgn="auto">
              <a:lnSpc>
                <a:spcPct val="125000"/>
              </a:lnSpc>
            </a:pPr>
            <a:r>
              <a:rPr lang="zh-CN" altLang="en-US" sz="1600">
                <a:solidFill>
                  <a:srgbClr val="48844B"/>
                </a:solidFill>
                <a:latin typeface="思源黑体 CN Medium" panose="020B0600000000000000" pitchFamily="34" charset="-122"/>
                <a:ea typeface="思源黑体 CN Medium" panose="020B0600000000000000" pitchFamily="34" charset="-122"/>
                <a:sym typeface="思源宋体 CN" panose="02020400000000000000" pitchFamily="18" charset="-122"/>
              </a:rPr>
              <a:t>人际交往方面的心理咨询：</a:t>
            </a:r>
            <a:r>
              <a:rPr lang="zh-CN" altLang="en-US" sz="1600">
                <a:latin typeface="思源黑体 CN Medium" panose="020B0600000000000000" pitchFamily="34" charset="-122"/>
                <a:ea typeface="思源黑体 CN Medium" panose="020B0600000000000000" pitchFamily="34" charset="-122"/>
                <a:sym typeface="思源宋体 CN" panose="02020400000000000000" pitchFamily="18" charset="-122"/>
              </a:rPr>
              <a:t>主要包括如何消除心理戒备定势，如何克服在与异性交往中的心理障碍和代际沟通心理障碍、提高人际交往能力等方面的心理咨询。</a:t>
            </a:r>
            <a:endParaRPr lang="zh-CN" altLang="en-US" sz="1600">
              <a:latin typeface="思源黑体 CN Medium" panose="020B0600000000000000" pitchFamily="34" charset="-122"/>
              <a:ea typeface="思源黑体 CN Medium" panose="020B06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961380" y="2511425"/>
            <a:ext cx="52978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一、心理治疗的概念</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寻觅心灵疗愈之路：心理治疗</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961380" y="3347085"/>
            <a:ext cx="52978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二、心理治疗的标准</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5961380" y="4295775"/>
            <a:ext cx="52978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三、高校心理治疗的性质与适用范围</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5961380" y="5131435"/>
            <a:ext cx="52978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四、高校心理治疗常用的方法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574800" y="2560837"/>
            <a:ext cx="6267450" cy="2336283"/>
            <a:chOff x="418193" y="3073917"/>
            <a:chExt cx="6565900" cy="2336283"/>
          </a:xfrm>
        </p:grpSpPr>
        <p:sp>
          <p:nvSpPr>
            <p:cNvPr id="2" name="矩形 1"/>
            <p:cNvSpPr/>
            <p:nvPr/>
          </p:nvSpPr>
          <p:spPr>
            <a:xfrm>
              <a:off x="815340" y="3458092"/>
              <a:ext cx="5771606" cy="1568450"/>
            </a:xfrm>
            <a:prstGeom prst="rect">
              <a:avLst/>
            </a:prstGeom>
          </p:spPr>
          <p:txBody>
            <a:bodyPr wrap="square">
              <a:spAutoFit/>
            </a:bodyPr>
            <a:lstStyle/>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心理治疗或称精神治疗，是以一定的理论体系为指导，以良好的医患关系为桥梁，应用心理学的方法，影响或改变患者的感受、认识、情绪及行为，调整个体与环境之间的平衡，从而达到治疗目的的过程。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53179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一、心理治疗的概念</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二、心理治疗的标准</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1" name="组合 30"/>
          <p:cNvGrpSpPr/>
          <p:nvPr>
            <p:custDataLst>
              <p:tags r:id="rId1"/>
            </p:custDataLst>
          </p:nvPr>
        </p:nvGrpSpPr>
        <p:grpSpPr>
          <a:xfrm>
            <a:off x="1980565" y="2380615"/>
            <a:ext cx="2411095" cy="2894965"/>
            <a:chOff x="6206701" y="3187817"/>
            <a:chExt cx="1956435" cy="1741805"/>
          </a:xfrm>
        </p:grpSpPr>
        <p:sp>
          <p:nvSpPr>
            <p:cNvPr id="32" name="ïSlíďê"/>
            <p:cNvSpPr/>
            <p:nvPr>
              <p:custDataLst>
                <p:tags r:id="rId2"/>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3" name="îs1îḍé"/>
            <p:cNvSpPr/>
            <p:nvPr>
              <p:custDataLst>
                <p:tags r:id="rId3"/>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4" name="îšḷiḋè"/>
            <p:cNvSpPr/>
            <p:nvPr>
              <p:custDataLst>
                <p:tags r:id="rId4"/>
              </p:custDataLst>
            </p:nvPr>
          </p:nvSpPr>
          <p:spPr>
            <a:xfrm>
              <a:off x="6578785" y="3468428"/>
              <a:ext cx="1250596" cy="5547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建立良好的治疗关系。</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35" name="组合 34"/>
          <p:cNvGrpSpPr/>
          <p:nvPr>
            <p:custDataLst>
              <p:tags r:id="rId5"/>
            </p:custDataLst>
          </p:nvPr>
        </p:nvGrpSpPr>
        <p:grpSpPr>
          <a:xfrm>
            <a:off x="4796790" y="2380615"/>
            <a:ext cx="2411095" cy="2894965"/>
            <a:chOff x="6206701" y="3187817"/>
            <a:chExt cx="1956435" cy="1741805"/>
          </a:xfrm>
        </p:grpSpPr>
        <p:sp>
          <p:nvSpPr>
            <p:cNvPr id="38" name="ïSlíďê"/>
            <p:cNvSpPr/>
            <p:nvPr>
              <p:custDataLst>
                <p:tags r:id="rId6"/>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4" name="îs1îḍé"/>
            <p:cNvSpPr/>
            <p:nvPr>
              <p:custDataLst>
                <p:tags r:id="rId7"/>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5" name="îšḷiḋè"/>
            <p:cNvSpPr/>
            <p:nvPr>
              <p:custDataLst>
                <p:tags r:id="rId8"/>
              </p:custDataLst>
            </p:nvPr>
          </p:nvSpPr>
          <p:spPr>
            <a:xfrm>
              <a:off x="6578785" y="3468428"/>
              <a:ext cx="1250596" cy="1054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治疗者必须具有经验并受过专门训练。</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0" name="组合 49"/>
          <p:cNvGrpSpPr/>
          <p:nvPr>
            <p:custDataLst>
              <p:tags r:id="rId9"/>
            </p:custDataLst>
          </p:nvPr>
        </p:nvGrpSpPr>
        <p:grpSpPr>
          <a:xfrm>
            <a:off x="7613015" y="2380615"/>
            <a:ext cx="2411095" cy="2894965"/>
            <a:chOff x="6206701" y="3187817"/>
            <a:chExt cx="1956435" cy="1741805"/>
          </a:xfrm>
        </p:grpSpPr>
        <p:sp>
          <p:nvSpPr>
            <p:cNvPr id="53" name="îšḷiḋè"/>
            <p:cNvSpPr/>
            <p:nvPr>
              <p:custDataLst>
                <p:tags r:id="rId10"/>
              </p:custDataLst>
            </p:nvPr>
          </p:nvSpPr>
          <p:spPr>
            <a:xfrm>
              <a:off x="6578785" y="3468428"/>
              <a:ext cx="1250596" cy="8049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来访者有严重的心理困惑或问题。</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
          <p:nvSpPr>
            <p:cNvPr id="51" name="ïSlíďê"/>
            <p:cNvSpPr/>
            <p:nvPr>
              <p:custDataLst>
                <p:tags r:id="rId11"/>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2" name="îs1îḍé"/>
            <p:cNvSpPr/>
            <p:nvPr>
              <p:custDataLst>
                <p:tags r:id="rId12"/>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54" name="矩形: 圆角 3"/>
          <p:cNvSpPr/>
          <p:nvPr/>
        </p:nvSpPr>
        <p:spPr>
          <a:xfrm>
            <a:off x="1366520" y="1544955"/>
            <a:ext cx="828040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英国心理学家艾森克提出了心理治疗有以下六个标准。</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1000"/>
                                        <p:tgtEl>
                                          <p:spTgt spid="50"/>
                                        </p:tgtEl>
                                      </p:cBhvr>
                                    </p:animEffect>
                                    <p:anim calcmode="lin" valueType="num">
                                      <p:cBhvr>
                                        <p:cTn id="18" dur="1000" fill="hold"/>
                                        <p:tgtEl>
                                          <p:spTgt spid="50"/>
                                        </p:tgtEl>
                                        <p:attrNameLst>
                                          <p:attrName>ppt_x</p:attrName>
                                        </p:attrNameLst>
                                      </p:cBhvr>
                                      <p:tavLst>
                                        <p:tav tm="0">
                                          <p:val>
                                            <p:strVal val="#ppt_x"/>
                                          </p:val>
                                        </p:tav>
                                        <p:tav tm="100000">
                                          <p:val>
                                            <p:strVal val="#ppt_x"/>
                                          </p:val>
                                        </p:tav>
                                      </p:tavLst>
                                    </p:anim>
                                    <p:anim calcmode="lin" valueType="num">
                                      <p:cBhvr>
                                        <p:cTn id="1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barn(inVertical)">
                                      <p:cBhvr>
                                        <p:cTn id="2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二、心理治疗的标准</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1" name="组合 30"/>
          <p:cNvGrpSpPr/>
          <p:nvPr>
            <p:custDataLst>
              <p:tags r:id="rId1"/>
            </p:custDataLst>
          </p:nvPr>
        </p:nvGrpSpPr>
        <p:grpSpPr>
          <a:xfrm>
            <a:off x="1980565" y="2380615"/>
            <a:ext cx="2411095" cy="2894965"/>
            <a:chOff x="6206701" y="3187817"/>
            <a:chExt cx="1956435" cy="1741805"/>
          </a:xfrm>
        </p:grpSpPr>
        <p:sp>
          <p:nvSpPr>
            <p:cNvPr id="34" name="îšḷiḋè"/>
            <p:cNvSpPr/>
            <p:nvPr>
              <p:custDataLst>
                <p:tags r:id="rId2"/>
              </p:custDataLst>
            </p:nvPr>
          </p:nvSpPr>
          <p:spPr>
            <a:xfrm>
              <a:off x="6578785" y="3468428"/>
              <a:ext cx="1250596" cy="11370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spcBef>
                  <a:spcPts val="0"/>
                </a:spcBef>
                <a:spcAft>
                  <a:spcPts val="0"/>
                </a:spcAft>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应用心理学原则的方法，包括解释、暗示及说明等。</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
          <p:nvSpPr>
            <p:cNvPr id="32" name="ïSlíďê"/>
            <p:cNvSpPr/>
            <p:nvPr>
              <p:custDataLst>
                <p:tags r:id="rId3"/>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3" name="îs1îḍé"/>
            <p:cNvSpPr/>
            <p:nvPr>
              <p:custDataLst>
                <p:tags r:id="rId4"/>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grpSp>
        <p:nvGrpSpPr>
          <p:cNvPr id="35" name="组合 34"/>
          <p:cNvGrpSpPr/>
          <p:nvPr>
            <p:custDataLst>
              <p:tags r:id="rId5"/>
            </p:custDataLst>
          </p:nvPr>
        </p:nvGrpSpPr>
        <p:grpSpPr>
          <a:xfrm>
            <a:off x="4796790" y="2380615"/>
            <a:ext cx="2411095" cy="2894965"/>
            <a:chOff x="6206701" y="3187817"/>
            <a:chExt cx="1956435" cy="1741805"/>
          </a:xfrm>
        </p:grpSpPr>
        <p:sp>
          <p:nvSpPr>
            <p:cNvPr id="45" name="îšḷiḋè"/>
            <p:cNvSpPr/>
            <p:nvPr>
              <p:custDataLst>
                <p:tags r:id="rId6"/>
              </p:custDataLst>
            </p:nvPr>
          </p:nvSpPr>
          <p:spPr>
            <a:xfrm>
              <a:off x="6410228" y="3468248"/>
              <a:ext cx="1544229" cy="1353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spcBef>
                  <a:spcPts val="0"/>
                </a:spcBef>
                <a:spcAft>
                  <a:spcPts val="0"/>
                </a:spcAft>
              </a:pPr>
              <a:r>
                <a:rPr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治疗的程序是根据心理障碍和一般理论以及来访者障碍的特殊起因而建立起</a:t>
              </a:r>
              <a:endParaRPr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a:p>
              <a:pPr algn="ctr">
                <a:lnSpc>
                  <a:spcPct val="130000"/>
                </a:lnSpc>
                <a:spcBef>
                  <a:spcPts val="0"/>
                </a:spcBef>
                <a:spcAft>
                  <a:spcPts val="0"/>
                </a:spcAft>
              </a:pPr>
              <a:r>
                <a:rPr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来的。</a:t>
              </a:r>
              <a:endParaRPr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
          <p:nvSpPr>
            <p:cNvPr id="38" name="ïSlíďê"/>
            <p:cNvSpPr/>
            <p:nvPr>
              <p:custDataLst>
                <p:tags r:id="rId7"/>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4" name="îs1îḍé"/>
            <p:cNvSpPr/>
            <p:nvPr>
              <p:custDataLst>
                <p:tags r:id="rId8"/>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05</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grpSp>
        <p:nvGrpSpPr>
          <p:cNvPr id="50" name="组合 49"/>
          <p:cNvGrpSpPr/>
          <p:nvPr>
            <p:custDataLst>
              <p:tags r:id="rId9"/>
            </p:custDataLst>
          </p:nvPr>
        </p:nvGrpSpPr>
        <p:grpSpPr>
          <a:xfrm>
            <a:off x="7613015" y="2380615"/>
            <a:ext cx="2411095" cy="2894965"/>
            <a:chOff x="6206701" y="3187817"/>
            <a:chExt cx="1956435" cy="1741805"/>
          </a:xfrm>
        </p:grpSpPr>
        <p:sp>
          <p:nvSpPr>
            <p:cNvPr id="53" name="îšḷiḋè"/>
            <p:cNvSpPr/>
            <p:nvPr>
              <p:custDataLst>
                <p:tags r:id="rId10"/>
              </p:custDataLst>
            </p:nvPr>
          </p:nvSpPr>
          <p:spPr>
            <a:xfrm>
              <a:off x="6578785" y="3468428"/>
              <a:ext cx="1250596" cy="7041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30000"/>
                </a:lnSpc>
                <a:spcBef>
                  <a:spcPts val="0"/>
                </a:spcBef>
                <a:spcAft>
                  <a:spcPts val="0"/>
                </a:spcAft>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治疗的目的就是改善来访者的问题。</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sp>
          <p:nvSpPr>
            <p:cNvPr id="51" name="ïSlíďê"/>
            <p:cNvSpPr/>
            <p:nvPr>
              <p:custDataLst>
                <p:tags r:id="rId11"/>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2" name="îs1îḍé"/>
            <p:cNvSpPr/>
            <p:nvPr>
              <p:custDataLst>
                <p:tags r:id="rId12"/>
              </p:custDataLst>
            </p:nvPr>
          </p:nvSpPr>
          <p:spPr>
            <a:xfrm>
              <a:off x="6578785" y="3398048"/>
              <a:ext cx="1250596" cy="202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06</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54" name="矩形: 圆角 3"/>
          <p:cNvSpPr/>
          <p:nvPr/>
        </p:nvSpPr>
        <p:spPr>
          <a:xfrm>
            <a:off x="1366520" y="1544955"/>
            <a:ext cx="828040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英国心理学家艾森克提出了心理治疗有以下六个标准。</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barn(inVertical)">
                                      <p:cBhvr>
                                        <p:cTn id="7" dur="500"/>
                                        <p:tgtEl>
                                          <p:spTgt spid="54"/>
                                        </p:tgtEl>
                                      </p:cBhvr>
                                    </p:animEffect>
                                  </p:childTnLst>
                                </p:cTn>
                              </p:par>
                              <p:par>
                                <p:cTn id="8" presetID="42"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1000"/>
                                        <p:tgtEl>
                                          <p:spTgt spid="31"/>
                                        </p:tgtEl>
                                      </p:cBhvr>
                                    </p:animEffect>
                                    <p:anim calcmode="lin" valueType="num">
                                      <p:cBhvr>
                                        <p:cTn id="11" dur="1000" fill="hold"/>
                                        <p:tgtEl>
                                          <p:spTgt spid="31"/>
                                        </p:tgtEl>
                                        <p:attrNameLst>
                                          <p:attrName>ppt_x</p:attrName>
                                        </p:attrNameLst>
                                      </p:cBhvr>
                                      <p:tavLst>
                                        <p:tav tm="0">
                                          <p:val>
                                            <p:strVal val="#ppt_x"/>
                                          </p:val>
                                        </p:tav>
                                        <p:tav tm="100000">
                                          <p:val>
                                            <p:strVal val="#ppt_x"/>
                                          </p:val>
                                        </p:tav>
                                      </p:tavLst>
                                    </p:anim>
                                    <p:anim calcmode="lin" valueType="num">
                                      <p:cBhvr>
                                        <p:cTn id="12" dur="1000" fill="hold"/>
                                        <p:tgtEl>
                                          <p:spTgt spid="31"/>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1000"/>
                                        <p:tgtEl>
                                          <p:spTgt spid="35"/>
                                        </p:tgtEl>
                                      </p:cBhvr>
                                    </p:animEffect>
                                    <p:anim calcmode="lin" valueType="num">
                                      <p:cBhvr>
                                        <p:cTn id="16" dur="1000" fill="hold"/>
                                        <p:tgtEl>
                                          <p:spTgt spid="35"/>
                                        </p:tgtEl>
                                        <p:attrNameLst>
                                          <p:attrName>ppt_x</p:attrName>
                                        </p:attrNameLst>
                                      </p:cBhvr>
                                      <p:tavLst>
                                        <p:tav tm="0">
                                          <p:val>
                                            <p:strVal val="#ppt_x"/>
                                          </p:val>
                                        </p:tav>
                                        <p:tav tm="100000">
                                          <p:val>
                                            <p:strVal val="#ppt_x"/>
                                          </p:val>
                                        </p:tav>
                                      </p:tavLst>
                                    </p:anim>
                                    <p:anim calcmode="lin" valueType="num">
                                      <p:cBhvr>
                                        <p:cTn id="17" dur="1000" fill="hold"/>
                                        <p:tgtEl>
                                          <p:spTgt spid="35"/>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1000"/>
                                        <p:tgtEl>
                                          <p:spTgt spid="50"/>
                                        </p:tgtEl>
                                      </p:cBhvr>
                                    </p:animEffect>
                                    <p:anim calcmode="lin" valueType="num">
                                      <p:cBhvr>
                                        <p:cTn id="21" dur="1000" fill="hold"/>
                                        <p:tgtEl>
                                          <p:spTgt spid="50"/>
                                        </p:tgtEl>
                                        <p:attrNameLst>
                                          <p:attrName>ppt_x</p:attrName>
                                        </p:attrNameLst>
                                      </p:cBhvr>
                                      <p:tavLst>
                                        <p:tav tm="0">
                                          <p:val>
                                            <p:strVal val="#ppt_x"/>
                                          </p:val>
                                        </p:tav>
                                        <p:tav tm="100000">
                                          <p:val>
                                            <p:strVal val="#ppt_x"/>
                                          </p:val>
                                        </p:tav>
                                      </p:tavLst>
                                    </p:anim>
                                    <p:anim calcmode="lin" valueType="num">
                                      <p:cBhvr>
                                        <p:cTn id="22"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799377"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三、高校心理治疗的性质与适用范围</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9" name="Freeform 5"/>
          <p:cNvSpPr/>
          <p:nvPr>
            <p:custDataLst>
              <p:tags r:id="rId1"/>
            </p:custDataLst>
          </p:nvPr>
        </p:nvSpPr>
        <p:spPr bwMode="auto">
          <a:xfrm>
            <a:off x="2237105" y="1958975"/>
            <a:ext cx="1471295" cy="130492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50000">
                <a:schemeClr val="accent1"/>
              </a:gs>
              <a:gs pos="0">
                <a:schemeClr val="accent1">
                  <a:lumMod val="25000"/>
                  <a:lumOff val="75000"/>
                </a:schemeClr>
              </a:gs>
              <a:gs pos="100000">
                <a:schemeClr val="accent1">
                  <a:lumMod val="85000"/>
                </a:schemeClr>
              </a:gs>
            </a:gsLst>
            <a:lin ang="5400000" scaled="1"/>
          </a:gradFill>
          <a:ln w="9525" cap="flat">
            <a:noFill/>
            <a:prstDash val="solid"/>
            <a:miter lim="800000"/>
          </a:ln>
        </p:spPr>
        <p:txBody>
          <a:bodyPr lIns="91434" tIns="45717" rIns="91434" bIns="45717"/>
          <a:lstStyle/>
          <a:p>
            <a:pPr>
              <a:defRPr/>
            </a:pPr>
            <a:endParaRPr lang="zh-CN" altLang="en-US" kern="0">
              <a:solidFill>
                <a:sysClr val="windowText" lastClr="000000"/>
              </a:solidFill>
              <a:cs typeface="+mn-ea"/>
              <a:sym typeface="+mn-lt"/>
            </a:endParaRPr>
          </a:p>
        </p:txBody>
      </p:sp>
      <p:sp>
        <p:nvSpPr>
          <p:cNvPr id="2" name="TextBox 9"/>
          <p:cNvSpPr txBox="1"/>
          <p:nvPr>
            <p:custDataLst>
              <p:tags r:id="rId2"/>
            </p:custDataLst>
          </p:nvPr>
        </p:nvSpPr>
        <p:spPr>
          <a:xfrm>
            <a:off x="2557780" y="2487930"/>
            <a:ext cx="685800" cy="276860"/>
          </a:xfrm>
          <a:prstGeom prst="rect">
            <a:avLst/>
          </a:prstGeom>
          <a:noFill/>
        </p:spPr>
        <p:txBody>
          <a:bodyPr wrap="square"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zh-CN" altLang="en-US" sz="1800" b="1" kern="0" dirty="0">
                <a:solidFill>
                  <a:sysClr val="window" lastClr="FFFFFF"/>
                </a:solidFill>
                <a:latin typeface="+mn-lt"/>
                <a:ea typeface="+mn-ea"/>
                <a:cs typeface="+mn-ea"/>
                <a:sym typeface="+mn-lt"/>
              </a:rPr>
              <a:t>自主性</a:t>
            </a:r>
            <a:endParaRPr lang="zh-CN" altLang="en-US" sz="1800" b="1" kern="0" dirty="0">
              <a:solidFill>
                <a:sysClr val="window" lastClr="FFFFFF"/>
              </a:solidFill>
              <a:latin typeface="+mn-lt"/>
              <a:ea typeface="+mn-ea"/>
              <a:cs typeface="+mn-ea"/>
              <a:sym typeface="+mn-lt"/>
            </a:endParaRPr>
          </a:p>
        </p:txBody>
      </p:sp>
      <p:sp>
        <p:nvSpPr>
          <p:cNvPr id="11" name="矩形 3"/>
          <p:cNvSpPr/>
          <p:nvPr/>
        </p:nvSpPr>
        <p:spPr>
          <a:xfrm>
            <a:off x="3516630" y="1404620"/>
            <a:ext cx="5240020" cy="1158875"/>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cap="flat" cmpd="sng" algn="ctr">
            <a:solidFill>
              <a:schemeClr val="accent1"/>
            </a:solidFill>
            <a:prstDash val="solid"/>
          </a:ln>
          <a:effectLst/>
        </p:spPr>
        <p:txBody>
          <a:bodyPr lIns="91434" tIns="45717" rIns="91434" bIns="45717" anchor="ctr"/>
          <a:lstStyle/>
          <a:p>
            <a:pPr algn="ctr">
              <a:defRPr/>
            </a:pPr>
            <a:endParaRPr lang="zh-CN" altLang="en-US" kern="0">
              <a:solidFill>
                <a:sysClr val="window" lastClr="FFFFFF"/>
              </a:solidFill>
              <a:cs typeface="+mn-ea"/>
              <a:sym typeface="+mn-lt"/>
            </a:endParaRPr>
          </a:p>
        </p:txBody>
      </p:sp>
      <p:sp>
        <p:nvSpPr>
          <p:cNvPr id="3" name="Freeform 5"/>
          <p:cNvSpPr/>
          <p:nvPr>
            <p:custDataLst>
              <p:tags r:id="rId3"/>
            </p:custDataLst>
          </p:nvPr>
        </p:nvSpPr>
        <p:spPr bwMode="auto">
          <a:xfrm>
            <a:off x="3432810" y="2673350"/>
            <a:ext cx="1470660" cy="130492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flip="none" rotWithShape="1">
            <a:gsLst>
              <a:gs pos="50000">
                <a:schemeClr val="accent2"/>
              </a:gs>
              <a:gs pos="0">
                <a:schemeClr val="accent2">
                  <a:lumMod val="25000"/>
                  <a:lumOff val="75000"/>
                </a:schemeClr>
              </a:gs>
              <a:gs pos="100000">
                <a:schemeClr val="accent2">
                  <a:lumMod val="85000"/>
                </a:schemeClr>
              </a:gs>
            </a:gsLst>
            <a:lin ang="5400000" scaled="1"/>
          </a:gradFill>
          <a:ln w="9525" cap="flat">
            <a:noFill/>
            <a:prstDash val="solid"/>
            <a:miter lim="800000"/>
          </a:ln>
        </p:spPr>
        <p:txBody>
          <a:bodyPr lIns="91434" tIns="45717" rIns="91434" bIns="45717"/>
          <a:lstStyle/>
          <a:p>
            <a:pPr>
              <a:defRPr/>
            </a:pPr>
            <a:endParaRPr lang="zh-CN" altLang="en-US" kern="0">
              <a:solidFill>
                <a:sysClr val="windowText" lastClr="000000"/>
              </a:solidFill>
              <a:cs typeface="+mn-ea"/>
              <a:sym typeface="+mn-lt"/>
            </a:endParaRPr>
          </a:p>
        </p:txBody>
      </p:sp>
      <p:sp>
        <p:nvSpPr>
          <p:cNvPr id="13" name="Freeform 5"/>
          <p:cNvSpPr/>
          <p:nvPr>
            <p:custDataLst>
              <p:tags r:id="rId4"/>
            </p:custDataLst>
          </p:nvPr>
        </p:nvSpPr>
        <p:spPr bwMode="auto">
          <a:xfrm>
            <a:off x="2237105" y="3368675"/>
            <a:ext cx="1471295" cy="130492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50000">
                <a:schemeClr val="accent6"/>
              </a:gs>
              <a:gs pos="0">
                <a:schemeClr val="accent6">
                  <a:lumMod val="25000"/>
                  <a:lumOff val="75000"/>
                </a:schemeClr>
              </a:gs>
              <a:gs pos="100000">
                <a:schemeClr val="accent6">
                  <a:lumMod val="85000"/>
                </a:schemeClr>
              </a:gs>
            </a:gsLst>
            <a:lin ang="5400000" scaled="1"/>
          </a:gradFill>
          <a:ln w="9525" cap="flat">
            <a:noFill/>
            <a:prstDash val="solid"/>
            <a:miter lim="800000"/>
          </a:ln>
        </p:spPr>
        <p:txBody>
          <a:bodyPr lIns="91434" tIns="45717" rIns="91434" bIns="45717"/>
          <a:lstStyle/>
          <a:p>
            <a:pPr>
              <a:defRPr/>
            </a:pPr>
            <a:endParaRPr lang="zh-CN" altLang="en-US" kern="0" dirty="0">
              <a:solidFill>
                <a:sysClr val="windowText" lastClr="000000"/>
              </a:solidFill>
              <a:cs typeface="+mn-ea"/>
              <a:sym typeface="+mn-lt"/>
            </a:endParaRPr>
          </a:p>
        </p:txBody>
      </p:sp>
      <p:sp>
        <p:nvSpPr>
          <p:cNvPr id="4" name="矩形 3"/>
          <p:cNvSpPr/>
          <p:nvPr/>
        </p:nvSpPr>
        <p:spPr>
          <a:xfrm>
            <a:off x="3516630" y="4071620"/>
            <a:ext cx="5240020" cy="1158875"/>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5"/>
                  <a:pt x="6019294" y="625800"/>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5"/>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cap="flat" cmpd="sng" algn="ctr">
            <a:solidFill>
              <a:schemeClr val="accent5"/>
            </a:solidFill>
            <a:prstDash val="solid"/>
          </a:ln>
          <a:effectLst/>
        </p:spPr>
        <p:txBody>
          <a:bodyPr lIns="91434" tIns="45717" rIns="91434" bIns="45717" anchor="ctr"/>
          <a:lstStyle/>
          <a:p>
            <a:pPr algn="ctr">
              <a:defRPr/>
            </a:pPr>
            <a:endParaRPr lang="zh-CN" altLang="en-US" kern="0">
              <a:solidFill>
                <a:sysClr val="window" lastClr="FFFFFF"/>
              </a:solidFill>
              <a:cs typeface="+mn-ea"/>
              <a:sym typeface="+mn-lt"/>
            </a:endParaRPr>
          </a:p>
        </p:txBody>
      </p:sp>
      <p:grpSp>
        <p:nvGrpSpPr>
          <p:cNvPr id="5" name="组合 4"/>
          <p:cNvGrpSpPr/>
          <p:nvPr>
            <p:custDataLst>
              <p:tags r:id="rId5"/>
            </p:custDataLst>
          </p:nvPr>
        </p:nvGrpSpPr>
        <p:grpSpPr bwMode="auto">
          <a:xfrm>
            <a:off x="3253105" y="2449195"/>
            <a:ext cx="365760" cy="323850"/>
            <a:chOff x="2142410" y="2298139"/>
            <a:chExt cx="360284" cy="324836"/>
          </a:xfrm>
          <a:solidFill>
            <a:schemeClr val="bg1"/>
          </a:solidFill>
        </p:grpSpPr>
        <p:sp>
          <p:nvSpPr>
            <p:cNvPr id="6" name="Freeform 5"/>
            <p:cNvSpPr/>
            <p:nvPr>
              <p:custDataLst>
                <p:tags r:id="rId6"/>
              </p:custDataLst>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a:lstStyle/>
            <a:p>
              <a:pPr>
                <a:defRPr/>
              </a:pPr>
              <a:endParaRPr lang="zh-CN" altLang="en-US" kern="0">
                <a:solidFill>
                  <a:srgbClr val="9BBB37"/>
                </a:solidFill>
                <a:cs typeface="+mn-ea"/>
                <a:sym typeface="+mn-lt"/>
              </a:endParaRPr>
            </a:p>
          </p:txBody>
        </p:sp>
        <p:sp>
          <p:nvSpPr>
            <p:cNvPr id="7" name="TextBox 17"/>
            <p:cNvSpPr txBox="1"/>
            <p:nvPr>
              <p:custDataLst>
                <p:tags r:id="rId7"/>
              </p:custDataLst>
            </p:nvPr>
          </p:nvSpPr>
          <p:spPr>
            <a:xfrm>
              <a:off x="2221768" y="2306101"/>
              <a:ext cx="201569" cy="308276"/>
            </a:xfrm>
            <a:prstGeom prst="rect">
              <a:avLst/>
            </a:prstGeom>
            <a:grpFill/>
          </p:spPr>
          <p:txBody>
            <a:bodyPr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en-US" altLang="zh-CN" sz="2000" b="1" kern="0" dirty="0">
                  <a:solidFill>
                    <a:srgbClr val="0B8A90"/>
                  </a:solidFill>
                  <a:latin typeface="+mn-lt"/>
                  <a:ea typeface="+mn-ea"/>
                  <a:cs typeface="+mn-ea"/>
                  <a:sym typeface="+mn-lt"/>
                </a:rPr>
                <a:t>1</a:t>
              </a:r>
              <a:endParaRPr lang="zh-CN" altLang="en-US" sz="2000" b="1" kern="0" dirty="0">
                <a:solidFill>
                  <a:srgbClr val="0B8A90"/>
                </a:solidFill>
                <a:latin typeface="+mn-lt"/>
                <a:ea typeface="+mn-ea"/>
                <a:cs typeface="+mn-ea"/>
                <a:sym typeface="+mn-lt"/>
              </a:endParaRPr>
            </a:p>
          </p:txBody>
        </p:sp>
      </p:grpSp>
      <p:sp>
        <p:nvSpPr>
          <p:cNvPr id="8" name="TextBox 18"/>
          <p:cNvSpPr txBox="1"/>
          <p:nvPr>
            <p:custDataLst>
              <p:tags r:id="rId8"/>
            </p:custDataLst>
          </p:nvPr>
        </p:nvSpPr>
        <p:spPr>
          <a:xfrm>
            <a:off x="3567430" y="3179445"/>
            <a:ext cx="868680" cy="276860"/>
          </a:xfrm>
          <a:prstGeom prst="rect">
            <a:avLst/>
          </a:prstGeom>
          <a:noFill/>
        </p:spPr>
        <p:txBody>
          <a:bodyPr wrap="square"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zh-CN" altLang="en-US" sz="1800" b="1" kern="0" dirty="0">
                <a:solidFill>
                  <a:sysClr val="window" lastClr="FFFFFF"/>
                </a:solidFill>
                <a:latin typeface="+mn-lt"/>
                <a:ea typeface="+mn-ea"/>
                <a:cs typeface="+mn-ea"/>
                <a:sym typeface="+mn-lt"/>
              </a:rPr>
              <a:t>学习性</a:t>
            </a:r>
            <a:endParaRPr lang="zh-CN" altLang="en-US" sz="1800" b="1" kern="0" dirty="0">
              <a:solidFill>
                <a:sysClr val="window" lastClr="FFFFFF"/>
              </a:solidFill>
              <a:latin typeface="+mn-lt"/>
              <a:ea typeface="+mn-ea"/>
              <a:cs typeface="+mn-ea"/>
              <a:sym typeface="+mn-lt"/>
            </a:endParaRPr>
          </a:p>
        </p:txBody>
      </p:sp>
      <p:grpSp>
        <p:nvGrpSpPr>
          <p:cNvPr id="27" name="组合 26"/>
          <p:cNvGrpSpPr/>
          <p:nvPr>
            <p:custDataLst>
              <p:tags r:id="rId9"/>
            </p:custDataLst>
          </p:nvPr>
        </p:nvGrpSpPr>
        <p:grpSpPr bwMode="auto">
          <a:xfrm>
            <a:off x="4436110" y="3163570"/>
            <a:ext cx="365125" cy="325755"/>
            <a:chOff x="2142410" y="2298139"/>
            <a:chExt cx="360284" cy="324836"/>
          </a:xfrm>
          <a:solidFill>
            <a:schemeClr val="bg1"/>
          </a:solidFill>
        </p:grpSpPr>
        <p:sp>
          <p:nvSpPr>
            <p:cNvPr id="30" name="Freeform 5"/>
            <p:cNvSpPr/>
            <p:nvPr>
              <p:custDataLst>
                <p:tags r:id="rId10"/>
              </p:custDataLst>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a:lstStyle/>
            <a:p>
              <a:pPr>
                <a:defRPr/>
              </a:pPr>
              <a:endParaRPr lang="zh-CN" altLang="en-US" kern="0">
                <a:solidFill>
                  <a:sysClr val="windowText" lastClr="000000"/>
                </a:solidFill>
                <a:cs typeface="+mn-ea"/>
                <a:sym typeface="+mn-lt"/>
              </a:endParaRPr>
            </a:p>
          </p:txBody>
        </p:sp>
        <p:sp>
          <p:nvSpPr>
            <p:cNvPr id="31" name="TextBox 21"/>
            <p:cNvSpPr txBox="1"/>
            <p:nvPr>
              <p:custDataLst>
                <p:tags r:id="rId11"/>
              </p:custDataLst>
            </p:nvPr>
          </p:nvSpPr>
          <p:spPr>
            <a:xfrm>
              <a:off x="2221768" y="2306062"/>
              <a:ext cx="201568" cy="306473"/>
            </a:xfrm>
            <a:prstGeom prst="rect">
              <a:avLst/>
            </a:prstGeom>
            <a:grpFill/>
          </p:spPr>
          <p:txBody>
            <a:bodyPr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en-US" altLang="zh-CN" sz="2000" b="1" kern="0" dirty="0">
                  <a:solidFill>
                    <a:srgbClr val="0B8A90"/>
                  </a:solidFill>
                  <a:latin typeface="+mn-lt"/>
                  <a:ea typeface="+mn-ea"/>
                  <a:cs typeface="+mn-ea"/>
                  <a:sym typeface="+mn-lt"/>
                </a:rPr>
                <a:t>2</a:t>
              </a:r>
              <a:endParaRPr lang="zh-CN" altLang="en-US" sz="2000" b="1" kern="0" dirty="0">
                <a:solidFill>
                  <a:srgbClr val="0B8A90"/>
                </a:solidFill>
                <a:latin typeface="+mn-lt"/>
                <a:ea typeface="+mn-ea"/>
                <a:cs typeface="+mn-ea"/>
                <a:sym typeface="+mn-lt"/>
              </a:endParaRPr>
            </a:p>
          </p:txBody>
        </p:sp>
      </p:grpSp>
      <p:sp>
        <p:nvSpPr>
          <p:cNvPr id="32" name="TextBox 22"/>
          <p:cNvSpPr txBox="1"/>
          <p:nvPr>
            <p:custDataLst>
              <p:tags r:id="rId12"/>
            </p:custDataLst>
          </p:nvPr>
        </p:nvSpPr>
        <p:spPr>
          <a:xfrm>
            <a:off x="2489200" y="3896995"/>
            <a:ext cx="754380" cy="276860"/>
          </a:xfrm>
          <a:prstGeom prst="rect">
            <a:avLst/>
          </a:prstGeom>
          <a:noFill/>
        </p:spPr>
        <p:txBody>
          <a:bodyPr wrap="square"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zh-CN" altLang="en-US" sz="1800" b="1" kern="0" dirty="0">
                <a:solidFill>
                  <a:sysClr val="window" lastClr="FFFFFF"/>
                </a:solidFill>
                <a:latin typeface="+mn-lt"/>
                <a:ea typeface="+mn-ea"/>
                <a:cs typeface="+mn-ea"/>
                <a:sym typeface="+mn-lt"/>
              </a:rPr>
              <a:t>实效性</a:t>
            </a:r>
            <a:endParaRPr lang="zh-CN" altLang="en-US" sz="1800" b="1" kern="0" dirty="0">
              <a:solidFill>
                <a:sysClr val="window" lastClr="FFFFFF"/>
              </a:solidFill>
              <a:latin typeface="+mn-lt"/>
              <a:ea typeface="+mn-ea"/>
              <a:cs typeface="+mn-ea"/>
              <a:sym typeface="+mn-lt"/>
            </a:endParaRPr>
          </a:p>
        </p:txBody>
      </p:sp>
      <p:grpSp>
        <p:nvGrpSpPr>
          <p:cNvPr id="33" name="组合 32"/>
          <p:cNvGrpSpPr/>
          <p:nvPr>
            <p:custDataLst>
              <p:tags r:id="rId13"/>
            </p:custDataLst>
          </p:nvPr>
        </p:nvGrpSpPr>
        <p:grpSpPr bwMode="auto">
          <a:xfrm>
            <a:off x="3253105" y="3858895"/>
            <a:ext cx="365760" cy="323850"/>
            <a:chOff x="2142410" y="2298139"/>
            <a:chExt cx="360284" cy="324836"/>
          </a:xfrm>
          <a:solidFill>
            <a:schemeClr val="bg1"/>
          </a:solidFill>
        </p:grpSpPr>
        <p:sp>
          <p:nvSpPr>
            <p:cNvPr id="34" name="Freeform 5"/>
            <p:cNvSpPr/>
            <p:nvPr>
              <p:custDataLst>
                <p:tags r:id="rId14"/>
              </p:custDataLst>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a:lstStyle/>
            <a:p>
              <a:pPr>
                <a:defRPr/>
              </a:pPr>
              <a:endParaRPr lang="zh-CN" altLang="en-US" kern="0">
                <a:solidFill>
                  <a:sysClr val="windowText" lastClr="000000"/>
                </a:solidFill>
                <a:cs typeface="+mn-ea"/>
                <a:sym typeface="+mn-lt"/>
              </a:endParaRPr>
            </a:p>
          </p:txBody>
        </p:sp>
        <p:sp>
          <p:nvSpPr>
            <p:cNvPr id="35" name="TextBox 25"/>
            <p:cNvSpPr txBox="1"/>
            <p:nvPr>
              <p:custDataLst>
                <p:tags r:id="rId15"/>
              </p:custDataLst>
            </p:nvPr>
          </p:nvSpPr>
          <p:spPr>
            <a:xfrm>
              <a:off x="2221768" y="2306101"/>
              <a:ext cx="201569" cy="308276"/>
            </a:xfrm>
            <a:prstGeom prst="rect">
              <a:avLst/>
            </a:prstGeom>
            <a:grpFill/>
          </p:spPr>
          <p:txBody>
            <a:bodyPr lIns="0" tIns="0" rIns="0" bIns="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defRPr/>
              </a:pPr>
              <a:r>
                <a:rPr lang="en-US" altLang="zh-CN" sz="2000" b="1" kern="0" dirty="0">
                  <a:solidFill>
                    <a:srgbClr val="0B8A90"/>
                  </a:solidFill>
                  <a:latin typeface="+mn-lt"/>
                  <a:ea typeface="+mn-ea"/>
                  <a:cs typeface="+mn-ea"/>
                  <a:sym typeface="+mn-lt"/>
                </a:rPr>
                <a:t>3</a:t>
              </a:r>
              <a:endParaRPr lang="zh-CN" altLang="en-US" sz="2000" b="1" kern="0" dirty="0">
                <a:solidFill>
                  <a:srgbClr val="0B8A90"/>
                </a:solidFill>
                <a:latin typeface="+mn-lt"/>
                <a:ea typeface="+mn-ea"/>
                <a:cs typeface="+mn-ea"/>
                <a:sym typeface="+mn-lt"/>
              </a:endParaRPr>
            </a:p>
          </p:txBody>
        </p:sp>
      </p:grpSp>
      <p:sp>
        <p:nvSpPr>
          <p:cNvPr id="36" name="TextBox 26"/>
          <p:cNvSpPr txBox="1"/>
          <p:nvPr/>
        </p:nvSpPr>
        <p:spPr>
          <a:xfrm>
            <a:off x="3924935" y="1950085"/>
            <a:ext cx="4414520" cy="205105"/>
          </a:xfrm>
          <a:prstGeom prst="rect">
            <a:avLst/>
          </a:prstGeom>
          <a:noFill/>
        </p:spPr>
        <p:txBody>
          <a:bodyPr wrap="square" lIns="0" tIns="0" rIns="0" bIns="0">
            <a:spAutoFit/>
          </a:bodyPr>
          <a:lstStyle/>
          <a:p>
            <a:pPr algn="just">
              <a:lnSpc>
                <a:spcPts val="1600"/>
              </a:lnSpc>
              <a:defRPr/>
            </a:pPr>
            <a:r>
              <a:rPr kern="0" dirty="0">
                <a:solidFill>
                  <a:sysClr val="windowText" lastClr="000000">
                    <a:lumMod val="65000"/>
                    <a:lumOff val="35000"/>
                  </a:sysClr>
                </a:solidFill>
                <a:cs typeface="+mn-ea"/>
                <a:sym typeface="+mn-lt"/>
              </a:rPr>
              <a:t>心理治疗的关键是帮助学生自己改变自己</a:t>
            </a:r>
            <a:endParaRPr kern="0" dirty="0">
              <a:solidFill>
                <a:sysClr val="windowText" lastClr="000000">
                  <a:lumMod val="65000"/>
                  <a:lumOff val="35000"/>
                </a:sysClr>
              </a:solidFill>
              <a:cs typeface="+mn-ea"/>
              <a:sym typeface="+mn-lt"/>
            </a:endParaRPr>
          </a:p>
        </p:txBody>
      </p:sp>
      <p:sp>
        <p:nvSpPr>
          <p:cNvPr id="37" name="TextBox 27"/>
          <p:cNvSpPr txBox="1"/>
          <p:nvPr/>
        </p:nvSpPr>
        <p:spPr>
          <a:xfrm>
            <a:off x="5208905" y="3099435"/>
            <a:ext cx="3336290" cy="664210"/>
          </a:xfrm>
          <a:prstGeom prst="rect">
            <a:avLst/>
          </a:prstGeom>
          <a:noFill/>
        </p:spPr>
        <p:txBody>
          <a:bodyPr wrap="square" lIns="0" tIns="0" rIns="0" bIns="0">
            <a:spAutoFit/>
          </a:bodyPr>
          <a:lstStyle/>
          <a:p>
            <a:pPr algn="just">
              <a:lnSpc>
                <a:spcPct val="120000"/>
              </a:lnSpc>
              <a:spcBef>
                <a:spcPts val="0"/>
              </a:spcBef>
              <a:spcAft>
                <a:spcPts val="0"/>
              </a:spcAft>
              <a:defRPr/>
            </a:pPr>
            <a:r>
              <a:rPr lang="zh-CN" altLang="en-US" kern="0" dirty="0">
                <a:solidFill>
                  <a:sysClr val="windowText" lastClr="000000">
                    <a:lumMod val="65000"/>
                    <a:lumOff val="35000"/>
                  </a:sysClr>
                </a:solidFill>
                <a:cs typeface="+mn-ea"/>
                <a:sym typeface="+mn-lt"/>
              </a:rPr>
              <a:t>心理治疗的过程就是一个学习的过程。</a:t>
            </a:r>
            <a:endParaRPr lang="zh-CN" altLang="en-US" kern="0" dirty="0">
              <a:solidFill>
                <a:sysClr val="windowText" lastClr="000000">
                  <a:lumMod val="65000"/>
                  <a:lumOff val="35000"/>
                </a:sysClr>
              </a:solidFill>
              <a:cs typeface="+mn-ea"/>
              <a:sym typeface="+mn-lt"/>
            </a:endParaRPr>
          </a:p>
        </p:txBody>
      </p:sp>
      <p:sp>
        <p:nvSpPr>
          <p:cNvPr id="38" name="TextBox 28"/>
          <p:cNvSpPr txBox="1"/>
          <p:nvPr/>
        </p:nvSpPr>
        <p:spPr>
          <a:xfrm>
            <a:off x="4218305" y="4385945"/>
            <a:ext cx="3988435" cy="664210"/>
          </a:xfrm>
          <a:prstGeom prst="rect">
            <a:avLst/>
          </a:prstGeom>
          <a:noFill/>
        </p:spPr>
        <p:txBody>
          <a:bodyPr wrap="square" lIns="0" tIns="0" rIns="0" bIns="0">
            <a:spAutoFit/>
          </a:bodyPr>
          <a:lstStyle/>
          <a:p>
            <a:pPr algn="just">
              <a:lnSpc>
                <a:spcPct val="120000"/>
              </a:lnSpc>
              <a:spcBef>
                <a:spcPts val="0"/>
              </a:spcBef>
              <a:spcAft>
                <a:spcPts val="0"/>
              </a:spcAft>
              <a:defRPr/>
            </a:pPr>
            <a:r>
              <a:rPr kern="0" dirty="0">
                <a:solidFill>
                  <a:sysClr val="windowText" lastClr="000000">
                    <a:lumMod val="65000"/>
                    <a:lumOff val="35000"/>
                  </a:sysClr>
                </a:solidFill>
                <a:cs typeface="+mn-ea"/>
                <a:sym typeface="+mn-lt"/>
              </a:rPr>
              <a:t>心理治疗是一项有实效的工作，它是有效的、有益的，而且是人道的。</a:t>
            </a:r>
            <a:endParaRPr kern="0" dirty="0">
              <a:solidFill>
                <a:sysClr val="windowText" lastClr="000000">
                  <a:lumMod val="65000"/>
                  <a:lumOff val="35000"/>
                </a:sysClr>
              </a:solidFill>
              <a:cs typeface="+mn-ea"/>
              <a:sym typeface="+mn-lt"/>
            </a:endParaRPr>
          </a:p>
        </p:txBody>
      </p:sp>
      <p:sp>
        <p:nvSpPr>
          <p:cNvPr id="39" name="文本框 38"/>
          <p:cNvSpPr txBox="1"/>
          <p:nvPr/>
        </p:nvSpPr>
        <p:spPr>
          <a:xfrm>
            <a:off x="1446530" y="5327015"/>
            <a:ext cx="9745980" cy="922020"/>
          </a:xfrm>
          <a:prstGeom prst="rect">
            <a:avLst/>
          </a:prstGeom>
          <a:solidFill>
            <a:schemeClr val="accent2">
              <a:lumMod val="60000"/>
              <a:lumOff val="40000"/>
            </a:schemeClr>
          </a:solidFill>
          <a:ln>
            <a:solidFill>
              <a:srgbClr val="4E8A3B"/>
            </a:solidFill>
          </a:ln>
        </p:spPr>
        <p:txBody>
          <a:bodyPr wrap="square">
            <a:spAutoFit/>
          </a:bodyPr>
          <a:p>
            <a:pPr algn="just">
              <a:lnSpc>
                <a:spcPct val="150000"/>
              </a:lnSpc>
            </a:pPr>
            <a:r>
              <a:rPr lang="zh-CN" altLang="en-US">
                <a:solidFill>
                  <a:srgbClr val="231F20"/>
                </a:solidFill>
                <a:latin typeface="微软雅黑" panose="020B0503020204020204" charset="-122"/>
                <a:ea typeface="微软雅黑" panose="020B0503020204020204" charset="-122"/>
              </a:rPr>
              <a:t>心理治疗可以广泛地应用于临床与心理有关的许多疾病与问题，在高校里，最常应用在神经症、行为障碍（包括性心理障碍）、应激或遭受挫折后的情绪反应及学习问题、个性问题等方面。</a:t>
            </a:r>
            <a:endParaRPr lang="zh-CN" altLang="en-US">
              <a:solidFill>
                <a:srgbClr val="231F20"/>
              </a:solidFill>
              <a:latin typeface="微软雅黑" panose="020B0503020204020204" charset="-122"/>
              <a:ea typeface="微软雅黑" panose="020B0503020204020204" charset="-122"/>
            </a:endParaRPr>
          </a:p>
        </p:txBody>
      </p:sp>
      <p:sp>
        <p:nvSpPr>
          <p:cNvPr id="40" name="矩形 3"/>
          <p:cNvSpPr/>
          <p:nvPr/>
        </p:nvSpPr>
        <p:spPr>
          <a:xfrm>
            <a:off x="4903327" y="2738123"/>
            <a:ext cx="3948112" cy="1158875"/>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noFill/>
          <a:ln w="9525" cap="flat" cmpd="sng" algn="ctr">
            <a:solidFill>
              <a:schemeClr val="accent2"/>
            </a:solidFill>
            <a:prstDash val="solid"/>
          </a:ln>
          <a:effectLst/>
        </p:spPr>
        <p:txBody>
          <a:bodyPr lIns="91434" tIns="45717" rIns="91434" bIns="45717" anchor="ctr"/>
          <a:p>
            <a:pPr algn="ctr">
              <a:defRPr/>
            </a:pPr>
            <a:endParaRPr lang="zh-CN" altLang="en-US" kern="0">
              <a:solidFill>
                <a:sysClr val="window" lastClr="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anim calcmode="lin" valueType="num">
                                      <p:cBhvr>
                                        <p:cTn id="24" dur="500" fill="hold"/>
                                        <p:tgtEl>
                                          <p:spTgt spid="5"/>
                                        </p:tgtEl>
                                        <p:attrNameLst>
                                          <p:attrName>ppt_x</p:attrName>
                                        </p:attrNameLst>
                                      </p:cBhvr>
                                      <p:tavLst>
                                        <p:tav tm="0">
                                          <p:val>
                                            <p:fltVal val="0.5"/>
                                          </p:val>
                                        </p:tav>
                                        <p:tav tm="100000">
                                          <p:val>
                                            <p:strVal val="#ppt_x"/>
                                          </p:val>
                                        </p:tav>
                                      </p:tavLst>
                                    </p:anim>
                                    <p:anim calcmode="lin" valueType="num">
                                      <p:cBhvr>
                                        <p:cTn id="25" dur="500" fill="hold"/>
                                        <p:tgtEl>
                                          <p:spTgt spid="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anim calcmode="lin" valueType="num">
                                      <p:cBhvr>
                                        <p:cTn id="31" dur="500" fill="hold"/>
                                        <p:tgtEl>
                                          <p:spTgt spid="13"/>
                                        </p:tgtEl>
                                        <p:attrNameLst>
                                          <p:attrName>ppt_x</p:attrName>
                                        </p:attrNameLst>
                                      </p:cBhvr>
                                      <p:tavLst>
                                        <p:tav tm="0">
                                          <p:val>
                                            <p:fltVal val="0.5"/>
                                          </p:val>
                                        </p:tav>
                                        <p:tav tm="100000">
                                          <p:val>
                                            <p:strVal val="#ppt_x"/>
                                          </p:val>
                                        </p:tav>
                                      </p:tavLst>
                                    </p:anim>
                                    <p:anim calcmode="lin" valueType="num">
                                      <p:cBhvr>
                                        <p:cTn id="32" dur="500" fill="hold"/>
                                        <p:tgtEl>
                                          <p:spTgt spid="13"/>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20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
                                          </p:val>
                                        </p:tav>
                                        <p:tav tm="100000">
                                          <p:val>
                                            <p:strVal val="#ppt_w"/>
                                          </p:val>
                                        </p:tav>
                                      </p:tavLst>
                                    </p:anim>
                                    <p:anim calcmode="lin" valueType="num">
                                      <p:cBhvr>
                                        <p:cTn id="36" dur="500" fill="hold"/>
                                        <p:tgtEl>
                                          <p:spTgt spid="32"/>
                                        </p:tgtEl>
                                        <p:attrNameLst>
                                          <p:attrName>ppt_h</p:attrName>
                                        </p:attrNameLst>
                                      </p:cBhvr>
                                      <p:tavLst>
                                        <p:tav tm="0">
                                          <p:val>
                                            <p:fltVal val="0"/>
                                          </p:val>
                                        </p:tav>
                                        <p:tav tm="100000">
                                          <p:val>
                                            <p:strVal val="#ppt_h"/>
                                          </p:val>
                                        </p:tav>
                                      </p:tavLst>
                                    </p:anim>
                                    <p:animEffect transition="in" filter="fade">
                                      <p:cBhvr>
                                        <p:cTn id="37" dur="500"/>
                                        <p:tgtEl>
                                          <p:spTgt spid="32"/>
                                        </p:tgtEl>
                                      </p:cBhvr>
                                    </p:animEffect>
                                    <p:anim calcmode="lin" valueType="num">
                                      <p:cBhvr>
                                        <p:cTn id="38" dur="500" fill="hold"/>
                                        <p:tgtEl>
                                          <p:spTgt spid="32"/>
                                        </p:tgtEl>
                                        <p:attrNameLst>
                                          <p:attrName>ppt_x</p:attrName>
                                        </p:attrNameLst>
                                      </p:cBhvr>
                                      <p:tavLst>
                                        <p:tav tm="0">
                                          <p:val>
                                            <p:fltVal val="0.5"/>
                                          </p:val>
                                        </p:tav>
                                        <p:tav tm="100000">
                                          <p:val>
                                            <p:strVal val="#ppt_x"/>
                                          </p:val>
                                        </p:tav>
                                      </p:tavLst>
                                    </p:anim>
                                    <p:anim calcmode="lin" valueType="num">
                                      <p:cBhvr>
                                        <p:cTn id="39" dur="500" fill="hold"/>
                                        <p:tgtEl>
                                          <p:spTgt spid="32"/>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2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anim calcmode="lin" valueType="num">
                                      <p:cBhvr>
                                        <p:cTn id="45" dur="500" fill="hold"/>
                                        <p:tgtEl>
                                          <p:spTgt spid="33"/>
                                        </p:tgtEl>
                                        <p:attrNameLst>
                                          <p:attrName>ppt_x</p:attrName>
                                        </p:attrNameLst>
                                      </p:cBhvr>
                                      <p:tavLst>
                                        <p:tav tm="0">
                                          <p:val>
                                            <p:fltVal val="0.5"/>
                                          </p:val>
                                        </p:tav>
                                        <p:tav tm="100000">
                                          <p:val>
                                            <p:strVal val="#ppt_x"/>
                                          </p:val>
                                        </p:tav>
                                      </p:tavLst>
                                    </p:anim>
                                    <p:anim calcmode="lin" valueType="num">
                                      <p:cBhvr>
                                        <p:cTn id="46" dur="500" fill="hold"/>
                                        <p:tgtEl>
                                          <p:spTgt spid="33"/>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400"/>
                                  </p:stCondLst>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ppt_w</p:attrName>
                                        </p:attrNameLst>
                                      </p:cBhvr>
                                      <p:tavLst>
                                        <p:tav tm="0">
                                          <p:val>
                                            <p:fltVal val="0"/>
                                          </p:val>
                                        </p:tav>
                                        <p:tav tm="100000">
                                          <p:val>
                                            <p:strVal val="#ppt_w"/>
                                          </p:val>
                                        </p:tav>
                                      </p:tavLst>
                                    </p:anim>
                                    <p:anim calcmode="lin" valueType="num">
                                      <p:cBhvr>
                                        <p:cTn id="50" dur="500" fill="hold"/>
                                        <p:tgtEl>
                                          <p:spTgt spid="3"/>
                                        </p:tgtEl>
                                        <p:attrNameLst>
                                          <p:attrName>ppt_h</p:attrName>
                                        </p:attrNameLst>
                                      </p:cBhvr>
                                      <p:tavLst>
                                        <p:tav tm="0">
                                          <p:val>
                                            <p:fltVal val="0"/>
                                          </p:val>
                                        </p:tav>
                                        <p:tav tm="100000">
                                          <p:val>
                                            <p:strVal val="#ppt_h"/>
                                          </p:val>
                                        </p:tav>
                                      </p:tavLst>
                                    </p:anim>
                                    <p:animEffect transition="in" filter="fade">
                                      <p:cBhvr>
                                        <p:cTn id="51" dur="500"/>
                                        <p:tgtEl>
                                          <p:spTgt spid="3"/>
                                        </p:tgtEl>
                                      </p:cBhvr>
                                    </p:animEffect>
                                    <p:anim calcmode="lin" valueType="num">
                                      <p:cBhvr>
                                        <p:cTn id="52" dur="500" fill="hold"/>
                                        <p:tgtEl>
                                          <p:spTgt spid="3"/>
                                        </p:tgtEl>
                                        <p:attrNameLst>
                                          <p:attrName>ppt_x</p:attrName>
                                        </p:attrNameLst>
                                      </p:cBhvr>
                                      <p:tavLst>
                                        <p:tav tm="0">
                                          <p:val>
                                            <p:fltVal val="0.5"/>
                                          </p:val>
                                        </p:tav>
                                        <p:tav tm="100000">
                                          <p:val>
                                            <p:strVal val="#ppt_x"/>
                                          </p:val>
                                        </p:tav>
                                      </p:tavLst>
                                    </p:anim>
                                    <p:anim calcmode="lin" valueType="num">
                                      <p:cBhvr>
                                        <p:cTn id="53" dur="500" fill="hold"/>
                                        <p:tgtEl>
                                          <p:spTgt spid="3"/>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40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anim calcmode="lin" valueType="num">
                                      <p:cBhvr>
                                        <p:cTn id="59" dur="500" fill="hold"/>
                                        <p:tgtEl>
                                          <p:spTgt spid="8"/>
                                        </p:tgtEl>
                                        <p:attrNameLst>
                                          <p:attrName>ppt_x</p:attrName>
                                        </p:attrNameLst>
                                      </p:cBhvr>
                                      <p:tavLst>
                                        <p:tav tm="0">
                                          <p:val>
                                            <p:fltVal val="0.5"/>
                                          </p:val>
                                        </p:tav>
                                        <p:tav tm="100000">
                                          <p:val>
                                            <p:strVal val="#ppt_x"/>
                                          </p:val>
                                        </p:tav>
                                      </p:tavLst>
                                    </p:anim>
                                    <p:anim calcmode="lin" valueType="num">
                                      <p:cBhvr>
                                        <p:cTn id="60" dur="500" fill="hold"/>
                                        <p:tgtEl>
                                          <p:spTgt spid="8"/>
                                        </p:tgtEl>
                                        <p:attrNameLst>
                                          <p:attrName>ppt_y</p:attrName>
                                        </p:attrNameLst>
                                      </p:cBhvr>
                                      <p:tavLst>
                                        <p:tav tm="0">
                                          <p:val>
                                            <p:fltVal val="0.5"/>
                                          </p:val>
                                        </p:tav>
                                        <p:tav tm="100000">
                                          <p:val>
                                            <p:strVal val="#ppt_y"/>
                                          </p:val>
                                        </p:tav>
                                      </p:tavLst>
                                    </p:anim>
                                  </p:childTnLst>
                                </p:cTn>
                              </p:par>
                              <p:par>
                                <p:cTn id="61" presetID="53" presetClass="entr" presetSubtype="528" fill="hold" nodeType="withEffect">
                                  <p:stCondLst>
                                    <p:cond delay="40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Effect transition="in" filter="fade">
                                      <p:cBhvr>
                                        <p:cTn id="65" dur="500"/>
                                        <p:tgtEl>
                                          <p:spTgt spid="27"/>
                                        </p:tgtEl>
                                      </p:cBhvr>
                                    </p:animEffect>
                                    <p:anim calcmode="lin" valueType="num">
                                      <p:cBhvr>
                                        <p:cTn id="66" dur="500" fill="hold"/>
                                        <p:tgtEl>
                                          <p:spTgt spid="27"/>
                                        </p:tgtEl>
                                        <p:attrNameLst>
                                          <p:attrName>ppt_x</p:attrName>
                                        </p:attrNameLst>
                                      </p:cBhvr>
                                      <p:tavLst>
                                        <p:tav tm="0">
                                          <p:val>
                                            <p:fltVal val="0.5"/>
                                          </p:val>
                                        </p:tav>
                                        <p:tav tm="100000">
                                          <p:val>
                                            <p:strVal val="#ppt_x"/>
                                          </p:val>
                                        </p:tav>
                                      </p:tavLst>
                                    </p:anim>
                                    <p:anim calcmode="lin" valueType="num">
                                      <p:cBhvr>
                                        <p:cTn id="67" dur="500" fill="hold"/>
                                        <p:tgtEl>
                                          <p:spTgt spid="27"/>
                                        </p:tgtEl>
                                        <p:attrNameLst>
                                          <p:attrName>ppt_y</p:attrName>
                                        </p:attrNameLst>
                                      </p:cBhvr>
                                      <p:tavLst>
                                        <p:tav tm="0">
                                          <p:val>
                                            <p:fltVal val="0.5"/>
                                          </p:val>
                                        </p:tav>
                                        <p:tav tm="100000">
                                          <p:val>
                                            <p:strVal val="#ppt_y"/>
                                          </p:val>
                                        </p:tav>
                                      </p:tavLst>
                                    </p:anim>
                                  </p:childTnLst>
                                </p:cTn>
                              </p:par>
                            </p:childTnLst>
                          </p:cTn>
                        </p:par>
                        <p:par>
                          <p:cTn id="68" fill="hold">
                            <p:stCondLst>
                              <p:cond delay="500"/>
                            </p:stCondLst>
                            <p:childTnLst>
                              <p:par>
                                <p:cTn id="69" presetID="55" presetClass="entr" presetSubtype="0"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p:cTn id="71" dur="1000" fill="hold"/>
                                        <p:tgtEl>
                                          <p:spTgt spid="36"/>
                                        </p:tgtEl>
                                        <p:attrNameLst>
                                          <p:attrName>ppt_w</p:attrName>
                                        </p:attrNameLst>
                                      </p:cBhvr>
                                      <p:tavLst>
                                        <p:tav tm="0">
                                          <p:val>
                                            <p:strVal val="#ppt_w*0.70"/>
                                          </p:val>
                                        </p:tav>
                                        <p:tav tm="100000">
                                          <p:val>
                                            <p:strVal val="#ppt_w"/>
                                          </p:val>
                                        </p:tav>
                                      </p:tavLst>
                                    </p:anim>
                                    <p:anim calcmode="lin" valueType="num">
                                      <p:cBhvr>
                                        <p:cTn id="72" dur="1000" fill="hold"/>
                                        <p:tgtEl>
                                          <p:spTgt spid="36"/>
                                        </p:tgtEl>
                                        <p:attrNameLst>
                                          <p:attrName>ppt_h</p:attrName>
                                        </p:attrNameLst>
                                      </p:cBhvr>
                                      <p:tavLst>
                                        <p:tav tm="0">
                                          <p:val>
                                            <p:strVal val="#ppt_h"/>
                                          </p:val>
                                        </p:tav>
                                        <p:tav tm="100000">
                                          <p:val>
                                            <p:strVal val="#ppt_h"/>
                                          </p:val>
                                        </p:tav>
                                      </p:tavLst>
                                    </p:anim>
                                    <p:animEffect transition="in" filter="fade">
                                      <p:cBhvr>
                                        <p:cTn id="73" dur="1000"/>
                                        <p:tgtEl>
                                          <p:spTgt spid="36"/>
                                        </p:tgtEl>
                                      </p:cBhvr>
                                    </p:animEffect>
                                  </p:childTnLst>
                                </p:cTn>
                              </p:par>
                              <p:par>
                                <p:cTn id="74" presetID="55" presetClass="entr" presetSubtype="0" fill="hold" nodeType="with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p:cTn id="76" dur="1000" fill="hold"/>
                                        <p:tgtEl>
                                          <p:spTgt spid="11"/>
                                        </p:tgtEl>
                                        <p:attrNameLst>
                                          <p:attrName>ppt_w</p:attrName>
                                        </p:attrNameLst>
                                      </p:cBhvr>
                                      <p:tavLst>
                                        <p:tav tm="0">
                                          <p:val>
                                            <p:strVal val="#ppt_w*0.70"/>
                                          </p:val>
                                        </p:tav>
                                        <p:tav tm="100000">
                                          <p:val>
                                            <p:strVal val="#ppt_w"/>
                                          </p:val>
                                        </p:tav>
                                      </p:tavLst>
                                    </p:anim>
                                    <p:anim calcmode="lin" valueType="num">
                                      <p:cBhvr>
                                        <p:cTn id="77" dur="1000" fill="hold"/>
                                        <p:tgtEl>
                                          <p:spTgt spid="11"/>
                                        </p:tgtEl>
                                        <p:attrNameLst>
                                          <p:attrName>ppt_h</p:attrName>
                                        </p:attrNameLst>
                                      </p:cBhvr>
                                      <p:tavLst>
                                        <p:tav tm="0">
                                          <p:val>
                                            <p:strVal val="#ppt_h"/>
                                          </p:val>
                                        </p:tav>
                                        <p:tav tm="100000">
                                          <p:val>
                                            <p:strVal val="#ppt_h"/>
                                          </p:val>
                                        </p:tav>
                                      </p:tavLst>
                                    </p:anim>
                                    <p:animEffect transition="in" filter="fade">
                                      <p:cBhvr>
                                        <p:cTn id="78" dur="1000"/>
                                        <p:tgtEl>
                                          <p:spTgt spid="11"/>
                                        </p:tgtEl>
                                      </p:cBhvr>
                                    </p:animEffect>
                                  </p:childTnLst>
                                </p:cTn>
                              </p:par>
                              <p:par>
                                <p:cTn id="79" presetID="55" presetClass="entr" presetSubtype="0" fill="hold" grpId="0" nodeType="withEffect">
                                  <p:stCondLst>
                                    <p:cond delay="400"/>
                                  </p:stCondLst>
                                  <p:childTnLst>
                                    <p:set>
                                      <p:cBhvr>
                                        <p:cTn id="80" dur="1" fill="hold">
                                          <p:stCondLst>
                                            <p:cond delay="0"/>
                                          </p:stCondLst>
                                        </p:cTn>
                                        <p:tgtEl>
                                          <p:spTgt spid="37"/>
                                        </p:tgtEl>
                                        <p:attrNameLst>
                                          <p:attrName>style.visibility</p:attrName>
                                        </p:attrNameLst>
                                      </p:cBhvr>
                                      <p:to>
                                        <p:strVal val="visible"/>
                                      </p:to>
                                    </p:set>
                                    <p:anim calcmode="lin" valueType="num">
                                      <p:cBhvr>
                                        <p:cTn id="81" dur="1000" fill="hold"/>
                                        <p:tgtEl>
                                          <p:spTgt spid="37"/>
                                        </p:tgtEl>
                                        <p:attrNameLst>
                                          <p:attrName>ppt_w</p:attrName>
                                        </p:attrNameLst>
                                      </p:cBhvr>
                                      <p:tavLst>
                                        <p:tav tm="0">
                                          <p:val>
                                            <p:strVal val="#ppt_w*0.70"/>
                                          </p:val>
                                        </p:tav>
                                        <p:tav tm="100000">
                                          <p:val>
                                            <p:strVal val="#ppt_w"/>
                                          </p:val>
                                        </p:tav>
                                      </p:tavLst>
                                    </p:anim>
                                    <p:anim calcmode="lin" valueType="num">
                                      <p:cBhvr>
                                        <p:cTn id="82" dur="1000" fill="hold"/>
                                        <p:tgtEl>
                                          <p:spTgt spid="37"/>
                                        </p:tgtEl>
                                        <p:attrNameLst>
                                          <p:attrName>ppt_h</p:attrName>
                                        </p:attrNameLst>
                                      </p:cBhvr>
                                      <p:tavLst>
                                        <p:tav tm="0">
                                          <p:val>
                                            <p:strVal val="#ppt_h"/>
                                          </p:val>
                                        </p:tav>
                                        <p:tav tm="100000">
                                          <p:val>
                                            <p:strVal val="#ppt_h"/>
                                          </p:val>
                                        </p:tav>
                                      </p:tavLst>
                                    </p:anim>
                                    <p:animEffect transition="in" filter="fade">
                                      <p:cBhvr>
                                        <p:cTn id="83" dur="1000"/>
                                        <p:tgtEl>
                                          <p:spTgt spid="37"/>
                                        </p:tgtEl>
                                      </p:cBhvr>
                                    </p:animEffect>
                                  </p:childTnLst>
                                </p:cTn>
                              </p:par>
                              <p:par>
                                <p:cTn id="84" presetID="55" presetClass="entr" presetSubtype="0" fill="hold" grpId="0" nodeType="withEffect">
                                  <p:stCondLst>
                                    <p:cond delay="800"/>
                                  </p:stCondLst>
                                  <p:childTnLst>
                                    <p:set>
                                      <p:cBhvr>
                                        <p:cTn id="85" dur="1" fill="hold">
                                          <p:stCondLst>
                                            <p:cond delay="0"/>
                                          </p:stCondLst>
                                        </p:cTn>
                                        <p:tgtEl>
                                          <p:spTgt spid="38"/>
                                        </p:tgtEl>
                                        <p:attrNameLst>
                                          <p:attrName>style.visibility</p:attrName>
                                        </p:attrNameLst>
                                      </p:cBhvr>
                                      <p:to>
                                        <p:strVal val="visible"/>
                                      </p:to>
                                    </p:set>
                                    <p:anim calcmode="lin" valueType="num">
                                      <p:cBhvr>
                                        <p:cTn id="86" dur="1000" fill="hold"/>
                                        <p:tgtEl>
                                          <p:spTgt spid="38"/>
                                        </p:tgtEl>
                                        <p:attrNameLst>
                                          <p:attrName>ppt_w</p:attrName>
                                        </p:attrNameLst>
                                      </p:cBhvr>
                                      <p:tavLst>
                                        <p:tav tm="0">
                                          <p:val>
                                            <p:strVal val="#ppt_w*0.70"/>
                                          </p:val>
                                        </p:tav>
                                        <p:tav tm="100000">
                                          <p:val>
                                            <p:strVal val="#ppt_w"/>
                                          </p:val>
                                        </p:tav>
                                      </p:tavLst>
                                    </p:anim>
                                    <p:anim calcmode="lin" valueType="num">
                                      <p:cBhvr>
                                        <p:cTn id="87" dur="1000" fill="hold"/>
                                        <p:tgtEl>
                                          <p:spTgt spid="38"/>
                                        </p:tgtEl>
                                        <p:attrNameLst>
                                          <p:attrName>ppt_h</p:attrName>
                                        </p:attrNameLst>
                                      </p:cBhvr>
                                      <p:tavLst>
                                        <p:tav tm="0">
                                          <p:val>
                                            <p:strVal val="#ppt_h"/>
                                          </p:val>
                                        </p:tav>
                                        <p:tav tm="100000">
                                          <p:val>
                                            <p:strVal val="#ppt_h"/>
                                          </p:val>
                                        </p:tav>
                                      </p:tavLst>
                                    </p:anim>
                                    <p:animEffect transition="in" filter="fade">
                                      <p:cBhvr>
                                        <p:cTn id="88" dur="1000"/>
                                        <p:tgtEl>
                                          <p:spTgt spid="38"/>
                                        </p:tgtEl>
                                      </p:cBhvr>
                                    </p:animEffect>
                                  </p:childTnLst>
                                </p:cTn>
                              </p:par>
                              <p:par>
                                <p:cTn id="89" presetID="55" presetClass="entr" presetSubtype="0" fill="hold" nodeType="withEffect">
                                  <p:stCondLst>
                                    <p:cond delay="800"/>
                                  </p:stCondLst>
                                  <p:childTnLst>
                                    <p:set>
                                      <p:cBhvr>
                                        <p:cTn id="90" dur="1" fill="hold">
                                          <p:stCondLst>
                                            <p:cond delay="0"/>
                                          </p:stCondLst>
                                        </p:cTn>
                                        <p:tgtEl>
                                          <p:spTgt spid="4"/>
                                        </p:tgtEl>
                                        <p:attrNameLst>
                                          <p:attrName>style.visibility</p:attrName>
                                        </p:attrNameLst>
                                      </p:cBhvr>
                                      <p:to>
                                        <p:strVal val="visible"/>
                                      </p:to>
                                    </p:set>
                                    <p:anim calcmode="lin" valueType="num">
                                      <p:cBhvr>
                                        <p:cTn id="91" dur="1000" fill="hold"/>
                                        <p:tgtEl>
                                          <p:spTgt spid="4"/>
                                        </p:tgtEl>
                                        <p:attrNameLst>
                                          <p:attrName>ppt_w</p:attrName>
                                        </p:attrNameLst>
                                      </p:cBhvr>
                                      <p:tavLst>
                                        <p:tav tm="0">
                                          <p:val>
                                            <p:strVal val="#ppt_w*0.70"/>
                                          </p:val>
                                        </p:tav>
                                        <p:tav tm="100000">
                                          <p:val>
                                            <p:strVal val="#ppt_w"/>
                                          </p:val>
                                        </p:tav>
                                      </p:tavLst>
                                    </p:anim>
                                    <p:anim calcmode="lin" valueType="num">
                                      <p:cBhvr>
                                        <p:cTn id="92" dur="1000" fill="hold"/>
                                        <p:tgtEl>
                                          <p:spTgt spid="4"/>
                                        </p:tgtEl>
                                        <p:attrNameLst>
                                          <p:attrName>ppt_h</p:attrName>
                                        </p:attrNameLst>
                                      </p:cBhvr>
                                      <p:tavLst>
                                        <p:tav tm="0">
                                          <p:val>
                                            <p:strVal val="#ppt_h"/>
                                          </p:val>
                                        </p:tav>
                                        <p:tav tm="100000">
                                          <p:val>
                                            <p:strVal val="#ppt_h"/>
                                          </p:val>
                                        </p:tav>
                                      </p:tavLst>
                                    </p:anim>
                                    <p:animEffect transition="in" filter="fade">
                                      <p:cBhvr>
                                        <p:cTn id="93" dur="1000"/>
                                        <p:tgtEl>
                                          <p:spTgt spid="4"/>
                                        </p:tgtEl>
                                      </p:cBhvr>
                                    </p:animEffect>
                                  </p:childTnLst>
                                </p:cTn>
                              </p:par>
                              <p:par>
                                <p:cTn id="94" presetID="55" presetClass="entr" presetSubtype="0" fill="hold" nodeType="withEffect">
                                  <p:stCondLst>
                                    <p:cond delay="400"/>
                                  </p:stCondLst>
                                  <p:childTnLst>
                                    <p:set>
                                      <p:cBhvr>
                                        <p:cTn id="95" dur="1" fill="hold">
                                          <p:stCondLst>
                                            <p:cond delay="0"/>
                                          </p:stCondLst>
                                        </p:cTn>
                                        <p:tgtEl>
                                          <p:spTgt spid="40"/>
                                        </p:tgtEl>
                                        <p:attrNameLst>
                                          <p:attrName>style.visibility</p:attrName>
                                        </p:attrNameLst>
                                      </p:cBhvr>
                                      <p:to>
                                        <p:strVal val="visible"/>
                                      </p:to>
                                    </p:set>
                                    <p:anim calcmode="lin" valueType="num">
                                      <p:cBhvr>
                                        <p:cTn id="96" dur="1000" fill="hold"/>
                                        <p:tgtEl>
                                          <p:spTgt spid="40"/>
                                        </p:tgtEl>
                                        <p:attrNameLst>
                                          <p:attrName>ppt_w</p:attrName>
                                        </p:attrNameLst>
                                      </p:cBhvr>
                                      <p:tavLst>
                                        <p:tav tm="0">
                                          <p:val>
                                            <p:strVal val="#ppt_w*0.70"/>
                                          </p:val>
                                        </p:tav>
                                        <p:tav tm="100000">
                                          <p:val>
                                            <p:strVal val="#ppt_w"/>
                                          </p:val>
                                        </p:tav>
                                      </p:tavLst>
                                    </p:anim>
                                    <p:anim calcmode="lin" valueType="num">
                                      <p:cBhvr>
                                        <p:cTn id="97" dur="1000" fill="hold"/>
                                        <p:tgtEl>
                                          <p:spTgt spid="40"/>
                                        </p:tgtEl>
                                        <p:attrNameLst>
                                          <p:attrName>ppt_h</p:attrName>
                                        </p:attrNameLst>
                                      </p:cBhvr>
                                      <p:tavLst>
                                        <p:tav tm="0">
                                          <p:val>
                                            <p:strVal val="#ppt_h"/>
                                          </p:val>
                                        </p:tav>
                                        <p:tav tm="100000">
                                          <p:val>
                                            <p:strVal val="#ppt_h"/>
                                          </p:val>
                                        </p:tav>
                                      </p:tavLst>
                                    </p:anim>
                                    <p:animEffect transition="in" filter="fade">
                                      <p:cBhvr>
                                        <p:cTn id="98"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32" grpId="0"/>
      <p:bldP spid="36" grpId="0"/>
      <p:bldP spid="37" grpId="0"/>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nvSpPr>
        <p:spPr>
          <a:xfrm>
            <a:off x="1503529" y="2285306"/>
            <a:ext cx="4135271" cy="2707005"/>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（一）精神分析疗法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精神分析疗法又叫心理分析疗法、分析性心理治疗。它是心理治疗中最主要的一种治疗方法，是奥地利精神科医师弗洛伊德在 19 世纪末创造的心理治疗。弗洛伊德通过对大量精神病患者、神经症患者的观察与治疗，以及对他自己内心世界的分析，提出了精神分析理论。</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2285306"/>
            <a:ext cx="4427855" cy="2630170"/>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（二）行为治疗</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行为心理治疗的目的在于，利用强化使来访者模仿或消除某一特定行为、建立新的行为方式。它通过提供特定的学习环境促使来访者改变自我、摒弃不良行为。由此，它很注重心理治疗目标的明确化和具体化，主张对来访者的问题采取就事论事的处理方法，不必追究个人潜意识和本能欲望对偏差行为的作用。</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四、高校心理治疗常用的方法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custDataLst>
              <p:tags r:id="rId3"/>
            </p:custDataLst>
          </p:nvPr>
        </p:nvPicPr>
        <p:blipFill>
          <a:blip r:embed="rId2"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custDataLst>
              <p:tags r:id="rId4"/>
            </p:custDataLst>
          </p:nvPr>
        </p:nvSpPr>
        <p:spPr>
          <a:xfrm>
            <a:off x="1503529" y="2285306"/>
            <a:ext cx="4135271" cy="1476375"/>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（三）来访者为中心疗法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来访者为中心疗法，亦称“非指导性心理咨询”，是人本主义心理治疗的主要方法，由美国心理学家罗杰斯提出和施行。</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custDataLst>
              <p:tags r:id="rId5"/>
            </p:custDataLst>
          </p:nvPr>
        </p:nvSpPr>
        <p:spPr>
          <a:xfrm>
            <a:off x="6557010" y="2285306"/>
            <a:ext cx="4427855" cy="1398905"/>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（四）认知疗法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认知疗法是由美国心理学家贝克创立的治疗体系，它强调信念系统和思维在决定行为和感觉中的重要性。</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四、高校心理治疗常用的方法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5638800" y="825500"/>
            <a:ext cx="6032500" cy="6032500"/>
          </a:xfrm>
          <a:prstGeom prst="rect">
            <a:avLst/>
          </a:prstGeom>
        </p:spPr>
      </p:pic>
      <p:pic>
        <p:nvPicPr>
          <p:cNvPr id="11" name="图片 10"/>
          <p:cNvPicPr>
            <a:picLocks noChangeAspect="1"/>
          </p:cNvPicPr>
          <p:nvPr>
            <p:custDataLst>
              <p:tags r:id="rId3"/>
            </p:custDataLst>
          </p:nvPr>
        </p:nvPicPr>
        <p:blipFill>
          <a:blip r:embed="rId2" cstate="print">
            <a:extLst>
              <a:ext uri="{28A0092B-C50C-407E-A947-70E740481C1C}">
                <a14:useLocalDpi xmlns:a14="http://schemas.microsoft.com/office/drawing/2010/main" val="0"/>
              </a:ext>
            </a:extLst>
          </a:blip>
          <a:stretch>
            <a:fillRect/>
          </a:stretch>
        </p:blipFill>
        <p:spPr>
          <a:xfrm>
            <a:off x="466047" y="825500"/>
            <a:ext cx="6032500" cy="6032500"/>
          </a:xfrm>
          <a:prstGeom prst="rect">
            <a:avLst/>
          </a:prstGeom>
        </p:spPr>
      </p:pic>
      <p:sp>
        <p:nvSpPr>
          <p:cNvPr id="3" name="矩形 2"/>
          <p:cNvSpPr/>
          <p:nvPr>
            <p:custDataLst>
              <p:tags r:id="rId4"/>
            </p:custDataLst>
          </p:nvPr>
        </p:nvSpPr>
        <p:spPr>
          <a:xfrm>
            <a:off x="1503529" y="2285306"/>
            <a:ext cx="4135271" cy="2091690"/>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（五）合理情绪疗法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合理情绪疗法又称“合理情结疗法”，是美国临床心理学家艾尔伯特·艾里斯（Albert Ellis）在 20 世纪 50 年代提出的人格理论及心理治疗方法。它的基本理论主要是ABC 理论。</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custDataLst>
              <p:tags r:id="rId5"/>
            </p:custDataLst>
          </p:nvPr>
        </p:nvSpPr>
        <p:spPr>
          <a:xfrm>
            <a:off x="6557010" y="2285306"/>
            <a:ext cx="4427855" cy="2014855"/>
          </a:xfrm>
          <a:prstGeom prst="rect">
            <a:avLst/>
          </a:prstGeom>
        </p:spPr>
        <p:txBody>
          <a:bodyPr wrap="square">
            <a:spAutoFit/>
          </a:bodyPr>
          <a:lstStyle/>
          <a:p>
            <a:pPr algn="just">
              <a:lnSpc>
                <a:spcPct val="125000"/>
              </a:lnSpc>
              <a:spcBef>
                <a:spcPts val="0"/>
              </a:spcBef>
              <a:spcAft>
                <a:spcPts val="0"/>
              </a:spcAft>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（六）森田疗法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森田疗法又叫禅疗法根治的自然疗法，其基本治疗原则就是“顺气自然”。</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森田学说的理论体系不是出自某种理论的延伸或实验室的结论，而是来自森田先生自身的神经症体验和他多年的临床实践经验的总结。</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四、高校心理治疗常用的方法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02</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无惧风雨　积极应对</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大学生心理咨询与心理治疗</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283960" y="213042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一、心理咨询的概念</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出现心理问题怎么办：心理咨询</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283960" y="270700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二、高校心理咨询的性质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283960" y="328358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三、高校心理咨询的原则及形式</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6283960" y="392493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四、高校心理咨询的一般程序</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圆角 2"/>
          <p:cNvSpPr/>
          <p:nvPr/>
        </p:nvSpPr>
        <p:spPr>
          <a:xfrm>
            <a:off x="6283960" y="4654550"/>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五、高校心理咨询的技巧</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矩形: 圆角 2"/>
          <p:cNvSpPr/>
          <p:nvPr/>
        </p:nvSpPr>
        <p:spPr>
          <a:xfrm>
            <a:off x="6283960" y="528129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六、大学生心理咨询的主要内容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inVertical)">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P spid="7" grpId="0" bldLvl="0" animBg="1"/>
      <p:bldP spid="9"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一、心理咨询的概念</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751965" y="2436495"/>
            <a:ext cx="8620760" cy="2676525"/>
          </a:xfrm>
          <a:prstGeom prst="rect">
            <a:avLst/>
          </a:prstGeom>
        </p:spPr>
        <p:txBody>
          <a:bodyPr wrap="square">
            <a:spAutoFit/>
          </a:bodyPr>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心理咨询是心理学的一门分支学科，也是心理学为实践服务的一个重要领域，它是一门正在兴起并日益受到人们重视的新学科。</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所谓心理咨询，是指在创设一定心理气氛的条件下，由专业人员即心理咨询师运用心理学以及相关知识，遵循心理学原则，通过各种技术和方法，帮助求助者解决心理问题的活动。“帮助求助者解决心理问题”的含义包含两点：第一，咨询关系是“求”和“帮”的关系，这种关系在心理咨询中有普遍意义；第二，咨询师帮助解决的问题只能是心理问题或由心理问题引发的行为问题，除此以外，咨询师不帮助求助者解决任何生活中的具体问题。</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 name="椭圆 30"/>
          <p:cNvSpPr/>
          <p:nvPr>
            <p:custDataLst>
              <p:tags r:id="rId1"/>
            </p:custDataLst>
          </p:nvPr>
        </p:nvSpPr>
        <p:spPr>
          <a:xfrm>
            <a:off x="7678236" y="2466094"/>
            <a:ext cx="3325381" cy="3325381"/>
          </a:xfrm>
          <a:prstGeom prst="ellipse">
            <a:avLst/>
          </a:prstGeom>
          <a:solidFill>
            <a:schemeClr val="accent1"/>
          </a:solidFill>
          <a:ln w="12700" cap="rnd">
            <a:noFill/>
            <a:prstDash val="solid"/>
            <a:round/>
          </a:ln>
          <a:effectLst>
            <a:outerShdw blurRad="330200" dist="127000" algn="ctr"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32" name="椭圆 31"/>
          <p:cNvSpPr/>
          <p:nvPr>
            <p:custDataLst>
              <p:tags r:id="rId2"/>
            </p:custDataLst>
          </p:nvPr>
        </p:nvSpPr>
        <p:spPr>
          <a:xfrm>
            <a:off x="8764783" y="2005931"/>
            <a:ext cx="1152286" cy="1152286"/>
          </a:xfrm>
          <a:prstGeom prst="ellipse">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34" name="椭圆 33"/>
          <p:cNvSpPr/>
          <p:nvPr>
            <p:custDataLst>
              <p:tags r:id="rId3"/>
            </p:custDataLst>
          </p:nvPr>
        </p:nvSpPr>
        <p:spPr>
          <a:xfrm>
            <a:off x="8884989" y="2127076"/>
            <a:ext cx="910934" cy="910934"/>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p>
            <a:pPr algn="ctr" defTabSz="914400"/>
            <a:r>
              <a:rPr lang="en-US" altLang="zh-CN" sz="2400" b="1">
                <a:solidFill>
                  <a:schemeClr val="lt1"/>
                </a:solidFill>
              </a:rPr>
              <a:t>3</a:t>
            </a:r>
            <a:endParaRPr lang="en-US" altLang="zh-CN" sz="2400" b="1">
              <a:solidFill>
                <a:schemeClr val="lt1"/>
              </a:solidFill>
            </a:endParaRPr>
          </a:p>
        </p:txBody>
      </p:sp>
      <p:sp>
        <p:nvSpPr>
          <p:cNvPr id="36" name="文本框 35"/>
          <p:cNvSpPr txBox="1"/>
          <p:nvPr>
            <p:custDataLst>
              <p:tags r:id="rId4"/>
            </p:custDataLst>
          </p:nvPr>
        </p:nvSpPr>
        <p:spPr>
          <a:xfrm>
            <a:off x="8138398" y="3362942"/>
            <a:ext cx="2404116" cy="1554223"/>
          </a:xfrm>
          <a:prstGeom prst="rect">
            <a:avLst/>
          </a:prstGeom>
          <a:noFill/>
        </p:spPr>
        <p:txBody>
          <a:bodyPr wrap="square" rtlCol="0" anchor="ctr" anchorCtr="0">
            <a:normAutofit/>
          </a:bodyPr>
          <a:p>
            <a:pPr marL="0" lvl="0" indent="0" algn="ctr">
              <a:lnSpc>
                <a:spcPct val="150000"/>
              </a:lnSpc>
              <a:spcBef>
                <a:spcPts val="0"/>
              </a:spcBef>
              <a:spcAft>
                <a:spcPts val="800"/>
              </a:spcAft>
              <a:buSzPct val="100000"/>
              <a:buNone/>
            </a:pPr>
            <a:r>
              <a:rPr sz="2000" b="1" spc="240" dirty="0">
                <a:solidFill>
                  <a:schemeClr val="lt1"/>
                </a:solidFill>
                <a:uFillTx/>
                <a:latin typeface="Arial" panose="020B0604020202020204" pitchFamily="34" charset="0"/>
                <a:ea typeface="微软雅黑" panose="020B0503020204020204" charset="-122"/>
                <a:sym typeface="+mn-lt"/>
              </a:rPr>
              <a:t>（三）高校心理咨询模式的特点</a:t>
            </a:r>
            <a:endParaRPr sz="2000" b="1" spc="240" dirty="0">
              <a:solidFill>
                <a:schemeClr val="lt1"/>
              </a:solidFill>
              <a:uFillTx/>
              <a:latin typeface="Arial" panose="020B0604020202020204" pitchFamily="34" charset="0"/>
              <a:ea typeface="微软雅黑" panose="020B0503020204020204" charset="-122"/>
              <a:sym typeface="+mn-lt"/>
            </a:endParaRPr>
          </a:p>
        </p:txBody>
      </p:sp>
      <p:sp>
        <p:nvSpPr>
          <p:cNvPr id="104" name="椭圆 103"/>
          <p:cNvSpPr/>
          <p:nvPr>
            <p:custDataLst>
              <p:tags r:id="rId5"/>
            </p:custDataLst>
          </p:nvPr>
        </p:nvSpPr>
        <p:spPr>
          <a:xfrm>
            <a:off x="4562275" y="2466094"/>
            <a:ext cx="3325381" cy="3325381"/>
          </a:xfrm>
          <a:prstGeom prst="ellipse">
            <a:avLst/>
          </a:prstGeom>
          <a:solidFill>
            <a:schemeClr val="bg1"/>
          </a:solidFill>
          <a:ln w="12700" cap="rnd">
            <a:noFill/>
            <a:prstDash val="solid"/>
            <a:round/>
          </a:ln>
          <a:effectLst>
            <a:outerShdw blurRad="330200" dist="127000" algn="ctr"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106" name="椭圆 105"/>
          <p:cNvSpPr/>
          <p:nvPr>
            <p:custDataLst>
              <p:tags r:id="rId6"/>
            </p:custDataLst>
          </p:nvPr>
        </p:nvSpPr>
        <p:spPr>
          <a:xfrm>
            <a:off x="5648823" y="2005931"/>
            <a:ext cx="1152286" cy="1152286"/>
          </a:xfrm>
          <a:prstGeom prst="ellipse">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107" name="椭圆 106"/>
          <p:cNvSpPr/>
          <p:nvPr>
            <p:custDataLst>
              <p:tags r:id="rId7"/>
            </p:custDataLst>
          </p:nvPr>
        </p:nvSpPr>
        <p:spPr>
          <a:xfrm>
            <a:off x="5769969" y="2127076"/>
            <a:ext cx="909996" cy="909996"/>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p>
            <a:pPr algn="ctr" defTabSz="914400"/>
            <a:r>
              <a:rPr lang="en-US" altLang="zh-CN" sz="2400" b="1">
                <a:solidFill>
                  <a:schemeClr val="lt1"/>
                </a:solidFill>
              </a:rPr>
              <a:t>2</a:t>
            </a:r>
            <a:endParaRPr lang="en-US" altLang="zh-CN" sz="2400" b="1">
              <a:solidFill>
                <a:schemeClr val="lt1"/>
              </a:solidFill>
            </a:endParaRPr>
          </a:p>
        </p:txBody>
      </p:sp>
      <p:sp>
        <p:nvSpPr>
          <p:cNvPr id="62" name="椭圆 61"/>
          <p:cNvSpPr/>
          <p:nvPr>
            <p:custDataLst>
              <p:tags r:id="rId8"/>
            </p:custDataLst>
          </p:nvPr>
        </p:nvSpPr>
        <p:spPr>
          <a:xfrm>
            <a:off x="1480124" y="2466094"/>
            <a:ext cx="3325381" cy="3325381"/>
          </a:xfrm>
          <a:prstGeom prst="ellipse">
            <a:avLst/>
          </a:prstGeom>
          <a:solidFill>
            <a:schemeClr val="accent1"/>
          </a:solidFill>
          <a:ln w="12700" cap="rnd">
            <a:noFill/>
            <a:prstDash val="solid"/>
            <a:round/>
          </a:ln>
          <a:effectLst>
            <a:outerShdw blurRad="330200" dist="127000" algn="ctr"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64" name="椭圆 63"/>
          <p:cNvSpPr/>
          <p:nvPr>
            <p:custDataLst>
              <p:tags r:id="rId9"/>
            </p:custDataLst>
          </p:nvPr>
        </p:nvSpPr>
        <p:spPr>
          <a:xfrm>
            <a:off x="2566671" y="2005931"/>
            <a:ext cx="1152286" cy="1152286"/>
          </a:xfrm>
          <a:prstGeom prst="ellipse">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p>
        </p:txBody>
      </p:sp>
      <p:sp>
        <p:nvSpPr>
          <p:cNvPr id="66" name="椭圆 65"/>
          <p:cNvSpPr/>
          <p:nvPr>
            <p:custDataLst>
              <p:tags r:id="rId10"/>
            </p:custDataLst>
          </p:nvPr>
        </p:nvSpPr>
        <p:spPr>
          <a:xfrm>
            <a:off x="2686877" y="2127076"/>
            <a:ext cx="910934" cy="910934"/>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p>
            <a:pPr algn="ctr" defTabSz="914400"/>
            <a:r>
              <a:rPr lang="en-US" altLang="zh-CN" sz="2400" b="1">
                <a:solidFill>
                  <a:schemeClr val="lt1"/>
                </a:solidFill>
              </a:rPr>
              <a:t>1</a:t>
            </a:r>
            <a:endParaRPr lang="en-US" altLang="zh-CN" sz="2400" b="1">
              <a:solidFill>
                <a:schemeClr val="lt1"/>
              </a:solidFill>
            </a:endParaRPr>
          </a:p>
        </p:txBody>
      </p:sp>
      <p:sp>
        <p:nvSpPr>
          <p:cNvPr id="69" name="文本框 68"/>
          <p:cNvSpPr txBox="1"/>
          <p:nvPr>
            <p:custDataLst>
              <p:tags r:id="rId11"/>
            </p:custDataLst>
          </p:nvPr>
        </p:nvSpPr>
        <p:spPr>
          <a:xfrm>
            <a:off x="1940287" y="3362942"/>
            <a:ext cx="2404116" cy="1554223"/>
          </a:xfrm>
          <a:prstGeom prst="rect">
            <a:avLst/>
          </a:prstGeom>
          <a:noFill/>
        </p:spPr>
        <p:txBody>
          <a:bodyPr wrap="square" rtlCol="0" anchor="ctr" anchorCtr="0">
            <a:normAutofit/>
          </a:bodyPr>
          <a:p>
            <a:pPr marL="0" lvl="0" indent="0" algn="ctr">
              <a:lnSpc>
                <a:spcPct val="150000"/>
              </a:lnSpc>
              <a:spcBef>
                <a:spcPts val="0"/>
              </a:spcBef>
              <a:spcAft>
                <a:spcPts val="800"/>
              </a:spcAft>
              <a:buSzPct val="100000"/>
              <a:buNone/>
            </a:pPr>
            <a:r>
              <a:rPr sz="2000" b="1" spc="240" dirty="0">
                <a:solidFill>
                  <a:schemeClr val="lt1"/>
                </a:solidFill>
                <a:uFillTx/>
                <a:latin typeface="Arial" panose="020B0604020202020204" pitchFamily="34" charset="0"/>
                <a:ea typeface="微软雅黑" panose="020B0503020204020204" charset="-122"/>
                <a:sym typeface="+mn-lt"/>
              </a:rPr>
              <a:t>（一）高校心理咨询的定义</a:t>
            </a:r>
            <a:endParaRPr sz="2000" b="1" spc="240" dirty="0">
              <a:solidFill>
                <a:schemeClr val="lt1"/>
              </a:solidFill>
              <a:uFillTx/>
              <a:latin typeface="Arial" panose="020B0604020202020204" pitchFamily="34" charset="0"/>
              <a:ea typeface="微软雅黑" panose="020B0503020204020204" charset="-122"/>
              <a:sym typeface="+mn-lt"/>
            </a:endParaRPr>
          </a:p>
        </p:txBody>
      </p:sp>
      <p:sp>
        <p:nvSpPr>
          <p:cNvPr id="38" name="文本框 37"/>
          <p:cNvSpPr txBox="1"/>
          <p:nvPr>
            <p:custDataLst>
              <p:tags r:id="rId12"/>
            </p:custDataLst>
          </p:nvPr>
        </p:nvSpPr>
        <p:spPr>
          <a:xfrm>
            <a:off x="5022439" y="3362942"/>
            <a:ext cx="2404116" cy="1554223"/>
          </a:xfrm>
          <a:prstGeom prst="rect">
            <a:avLst/>
          </a:prstGeom>
          <a:noFill/>
        </p:spPr>
        <p:txBody>
          <a:bodyPr wrap="square" rtlCol="0" anchor="ctr" anchorCtr="0">
            <a:normAutofit/>
          </a:bodyPr>
          <a:p>
            <a:pPr marL="0" lvl="0" indent="0" algn="ctr">
              <a:lnSpc>
                <a:spcPct val="150000"/>
              </a:lnSpc>
              <a:spcBef>
                <a:spcPts val="0"/>
              </a:spcBef>
              <a:spcAft>
                <a:spcPts val="800"/>
              </a:spcAft>
              <a:buSzPct val="100000"/>
              <a:buNone/>
            </a:pPr>
            <a:r>
              <a:rPr sz="2000" b="1" spc="240" dirty="0">
                <a:solidFill>
                  <a:schemeClr val="accent1"/>
                </a:solidFill>
                <a:uFillTx/>
                <a:latin typeface="Arial" panose="020B0604020202020204" pitchFamily="34" charset="0"/>
                <a:ea typeface="微软雅黑" panose="020B0503020204020204" charset="-122"/>
                <a:sym typeface="+mn-lt"/>
              </a:rPr>
              <a:t>（二）高校心理咨询对象的特点</a:t>
            </a:r>
            <a:endParaRPr sz="2000" b="1" spc="240" dirty="0">
              <a:solidFill>
                <a:schemeClr val="accent1"/>
              </a:solidFill>
              <a:uFillTx/>
              <a:latin typeface="Arial" panose="020B0604020202020204" pitchFamily="34" charset="0"/>
              <a:ea typeface="微软雅黑" panose="020B0503020204020204" charset="-122"/>
              <a:sym typeface="+mn-lt"/>
            </a:endParaRPr>
          </a:p>
        </p:txBody>
      </p:sp>
      <p:sp>
        <p:nvSpPr>
          <p:cNvPr id="8" name="矩形 7"/>
          <p:cNvSpPr/>
          <p:nvPr/>
        </p:nvSpPr>
        <p:spPr>
          <a:xfrm>
            <a:off x="2664491" y="628314"/>
            <a:ext cx="6847237" cy="583565"/>
          </a:xfrm>
          <a:prstGeom prst="rect">
            <a:avLst/>
          </a:prstGeom>
        </p:spPr>
        <p:txBody>
          <a:bodyPr wrap="square">
            <a:spAutoFit/>
          </a:bodyPr>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二、高校心理咨询的性质</a:t>
            </a:r>
            <a:endPar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1856740" y="1892300"/>
            <a:ext cx="488886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（一）高校心理咨询的定义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9" name="组合 8"/>
          <p:cNvGrpSpPr/>
          <p:nvPr/>
        </p:nvGrpSpPr>
        <p:grpSpPr>
          <a:xfrm>
            <a:off x="1574800" y="3216792"/>
            <a:ext cx="6267450" cy="2336283"/>
            <a:chOff x="418193" y="3073917"/>
            <a:chExt cx="6565900" cy="2336283"/>
          </a:xfrm>
        </p:grpSpPr>
        <p:sp>
          <p:nvSpPr>
            <p:cNvPr id="2" name="矩形 1"/>
            <p:cNvSpPr/>
            <p:nvPr/>
          </p:nvSpPr>
          <p:spPr>
            <a:xfrm>
              <a:off x="810684" y="3286007"/>
              <a:ext cx="5781584" cy="1938020"/>
            </a:xfrm>
            <a:prstGeom prst="rect">
              <a:avLst/>
            </a:prstGeom>
          </p:spPr>
          <p:txBody>
            <a:bodyPr wrap="square">
              <a:spAutoFit/>
            </a:bodyPr>
            <a:lstStyle/>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高校心理咨询是指在良好的咨询关系的基础上，由专业的心理学工作者运用心理咨询有关的理论和技术，帮助大学生正确地认识自我、接纳自我和完善自我，解决大学生在人际交往、学习和情感等方面存在的心理困惑和问题，引导大学生形成积极向上的人格品质的活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18193" y="3073917"/>
              <a:ext cx="6565900" cy="2336283"/>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0" name="矩形 9"/>
          <p:cNvSpPr/>
          <p:nvPr/>
        </p:nvSpPr>
        <p:spPr>
          <a:xfrm>
            <a:off x="2664491" y="395904"/>
            <a:ext cx="6847237" cy="583565"/>
          </a:xfrm>
          <a:prstGeom prst="rect">
            <a:avLst/>
          </a:prstGeom>
        </p:spPr>
        <p:txBody>
          <a:bodyPr wrap="square">
            <a:spAutoFit/>
          </a:bodyPr>
          <a:lstStyle/>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二、高校心理咨询的性质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DIAGRAM_VIRTUALLY_FRAME" val="{&quot;height&quot;:227.95,&quot;left&quot;:52.907559055118114,&quot;top&quot;:187.45,&quot;width&quot;:736.3924409448819}"/>
</p:tagLst>
</file>

<file path=ppt/tags/tag109.xml><?xml version="1.0" encoding="utf-8"?>
<p:tagLst xmlns:p="http://schemas.openxmlformats.org/presentationml/2006/main">
  <p:tag name="KSO_WM_DIAGRAM_VIRTUALLY_FRAME" val="{&quot;height&quot;:227.95,&quot;left&quot;:52.907559055118114,&quot;top&quot;:187.45,&quot;width&quot;:736.3924409448819}"/>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227.95,&quot;left&quot;:52.907559055118114,&quot;top&quot;:187.45,&quot;width&quot;:736.3924409448819}"/>
</p:tagLst>
</file>

<file path=ppt/tags/tag111.xml><?xml version="1.0" encoding="utf-8"?>
<p:tagLst xmlns:p="http://schemas.openxmlformats.org/presentationml/2006/main">
  <p:tag name="KSO_WM_DIAGRAM_VIRTUALLY_FRAME" val="{&quot;height&quot;:227.95,&quot;left&quot;:52.907559055118114,&quot;top&quot;:187.45,&quot;width&quot;:736.3924409448819}"/>
</p:tagLst>
</file>

<file path=ppt/tags/tag112.xml><?xml version="1.0" encoding="utf-8"?>
<p:tagLst xmlns:p="http://schemas.openxmlformats.org/presentationml/2006/main">
  <p:tag name="KSO_WM_DIAGRAM_VIRTUALLY_FRAME" val="{&quot;height&quot;:227.95,&quot;left&quot;:52.907559055118114,&quot;top&quot;:187.45,&quot;width&quot;:736.3924409448819}"/>
</p:tagLst>
</file>

<file path=ppt/tags/tag113.xml><?xml version="1.0" encoding="utf-8"?>
<p:tagLst xmlns:p="http://schemas.openxmlformats.org/presentationml/2006/main">
  <p:tag name="KSO_WM_DIAGRAM_VIRTUALLY_FRAME" val="{&quot;height&quot;:227.95,&quot;left&quot;:52.907559055118114,&quot;top&quot;:187.45,&quot;width&quot;:736.3924409448819}"/>
</p:tagLst>
</file>

<file path=ppt/tags/tag114.xml><?xml version="1.0" encoding="utf-8"?>
<p:tagLst xmlns:p="http://schemas.openxmlformats.org/presentationml/2006/main">
  <p:tag name="KSO_WM_DIAGRAM_VIRTUALLY_FRAME" val="{&quot;height&quot;:227.95,&quot;left&quot;:52.907559055118114,&quot;top&quot;:187.45,&quot;width&quot;:736.3924409448819}"/>
</p:tagLst>
</file>

<file path=ppt/tags/tag115.xml><?xml version="1.0" encoding="utf-8"?>
<p:tagLst xmlns:p="http://schemas.openxmlformats.org/presentationml/2006/main">
  <p:tag name="KSO_WM_DIAGRAM_VIRTUALLY_FRAME" val="{&quot;height&quot;:227.95,&quot;left&quot;:52.907559055118114,&quot;top&quot;:187.45,&quot;width&quot;:736.3924409448819}"/>
</p:tagLst>
</file>

<file path=ppt/tags/tag116.xml><?xml version="1.0" encoding="utf-8"?>
<p:tagLst xmlns:p="http://schemas.openxmlformats.org/presentationml/2006/main">
  <p:tag name="KSO_WM_DIAGRAM_VIRTUALLY_FRAME" val="{&quot;height&quot;:227.95,&quot;left&quot;:52.907559055118114,&quot;top&quot;:187.45,&quot;width&quot;:736.3924409448819}"/>
</p:tagLst>
</file>

<file path=ppt/tags/tag117.xml><?xml version="1.0" encoding="utf-8"?>
<p:tagLst xmlns:p="http://schemas.openxmlformats.org/presentationml/2006/main">
  <p:tag name="KSO_WM_DIAGRAM_VIRTUALLY_FRAME" val="{&quot;height&quot;:227.95,&quot;left&quot;:52.907559055118114,&quot;top&quot;:187.45,&quot;width&quot;:736.3924409448819}"/>
</p:tagLst>
</file>

<file path=ppt/tags/tag118.xml><?xml version="1.0" encoding="utf-8"?>
<p:tagLst xmlns:p="http://schemas.openxmlformats.org/presentationml/2006/main">
  <p:tag name="KSO_WM_DIAGRAM_VIRTUALLY_FRAME" val="{&quot;height&quot;:227.95,&quot;left&quot;:52.907559055118114,&quot;top&quot;:187.45,&quot;width&quot;:736.3924409448819}"/>
</p:tagLst>
</file>

<file path=ppt/tags/tag119.xml><?xml version="1.0" encoding="utf-8"?>
<p:tagLst xmlns:p="http://schemas.openxmlformats.org/presentationml/2006/main">
  <p:tag name="KSO_WM_DIAGRAM_VIRTUALLY_FRAME" val="{&quot;height&quot;:227.95,&quot;left&quot;:52.907559055118114,&quot;top&quot;:187.45,&quot;width&quot;:736.3924409448819}"/>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20.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1.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2.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3.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4.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5.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6.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7.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8.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29.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30.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31.xml><?xml version="1.0" encoding="utf-8"?>
<p:tagLst xmlns:p="http://schemas.openxmlformats.org/presentationml/2006/main">
  <p:tag name="KSO_WM_DIAGRAM_VIRTUALLY_FRAME" val="{&quot;height&quot;:305.62356285577323,&quot;left&quot;:52.907559055118114,&quot;top&quot;:187.44999999999996,&quot;width&quot;:736.3924409448819}"/>
</p:tagLst>
</file>

<file path=ppt/tags/tag132.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3.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4.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5.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6.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7.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8.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39.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40.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1.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2.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3.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4.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5.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6.xml><?xml version="1.0" encoding="utf-8"?>
<p:tagLst xmlns:p="http://schemas.openxmlformats.org/presentationml/2006/main">
  <p:tag name="KSO_WM_DIAGRAM_VIRTUALLY_FRAME" val="{&quot;height&quot;:329.2248031496063,&quot;left&quot;:93.51377952755905,&quot;top&quot;:120.62519685039369,&quot;width&quot;:288.5862204724409}"/>
</p:tagLst>
</file>

<file path=ppt/tags/tag147.xml><?xml version="1.0" encoding="utf-8"?>
<p:tagLst xmlns:p="http://schemas.openxmlformats.org/presentationml/2006/main">
  <p:tag name="KSO_WM_DIAGRAM_VIRTUALLY_FRAME" val="{&quot;height&quot;:475,&quot;left&quot;:36.69661417322835,&quot;top&quot;:65,&quot;width&quot;:882.3033858267715}"/>
</p:tagLst>
</file>

<file path=ppt/tags/tag148.xml><?xml version="1.0" encoding="utf-8"?>
<p:tagLst xmlns:p="http://schemas.openxmlformats.org/presentationml/2006/main">
  <p:tag name="KSO_WM_DIAGRAM_VIRTUALLY_FRAME" val="{&quot;height&quot;:475,&quot;left&quot;:36.69661417322835,&quot;top&quot;:65,&quot;width&quot;:882.3033858267715}"/>
</p:tagLst>
</file>

<file path=ppt/tags/tag149.xml><?xml version="1.0" encoding="utf-8"?>
<p:tagLst xmlns:p="http://schemas.openxmlformats.org/presentationml/2006/main">
  <p:tag name="KSO_WM_DIAGRAM_VIRTUALLY_FRAME" val="{&quot;height&quot;:475,&quot;left&quot;:36.69661417322835,&quot;top&quot;:65,&quot;width&quot;:882.3033858267715}"/>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50.xml><?xml version="1.0" encoding="utf-8"?>
<p:tagLst xmlns:p="http://schemas.openxmlformats.org/presentationml/2006/main">
  <p:tag name="KSO_WM_DIAGRAM_VIRTUALLY_FRAME" val="{&quot;height&quot;:475,&quot;left&quot;:36.69661417322835,&quot;top&quot;:65,&quot;width&quot;:882.3033858267715}"/>
</p:tagLst>
</file>

<file path=ppt/tags/tag151.xml><?xml version="1.0" encoding="utf-8"?>
<p:tagLst xmlns:p="http://schemas.openxmlformats.org/presentationml/2006/main">
  <p:tag name="KSO_WM_DIAGRAM_VIRTUALLY_FRAME" val="{&quot;height&quot;:475,&quot;left&quot;:36.69661417322835,&quot;top&quot;:65,&quot;width&quot;:882.3033858267715}"/>
</p:tagLst>
</file>

<file path=ppt/tags/tag152.xml><?xml version="1.0" encoding="utf-8"?>
<p:tagLst xmlns:p="http://schemas.openxmlformats.org/presentationml/2006/main">
  <p:tag name="KSO_WM_DIAGRAM_VIRTUALLY_FRAME" val="{&quot;height&quot;:475,&quot;left&quot;:36.69661417322835,&quot;top&quot;:65,&quot;width&quot;:882.3033858267715}"/>
</p:tagLst>
</file>

<file path=ppt/tags/tag153.xml><?xml version="1.0" encoding="utf-8"?>
<p:tagLst xmlns:p="http://schemas.openxmlformats.org/presentationml/2006/main">
  <p:tag name="KSO_WM_DIAGRAM_VIRTUALLY_FRAME" val="{&quot;height&quot;:475,&quot;left&quot;:36.69661417322835,&quot;top&quot;:65,&quot;width&quot;:882.3033858267715}"/>
</p:tagLst>
</file>

<file path=ppt/tags/tag154.xml><?xml version="1.0" encoding="utf-8"?>
<p:tagLst xmlns:p="http://schemas.openxmlformats.org/presentationml/2006/main">
  <p:tag name="KSO_WM_DIAGRAM_VIRTUALLY_FRAME" val="{&quot;height&quot;:475,&quot;left&quot;:36.69661417322835,&quot;top&quot;:65,&quot;width&quot;:882.3033858267715}"/>
</p:tagLst>
</file>

<file path=ppt/tags/tag155.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3_1"/>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3_1"/>
  <p:tag name="KSO_WM_UNIT_FILL_FORE_SCHEMECOLOR_INDEX_BRIGHTNESS" val="0"/>
  <p:tag name="KSO_WM_UNIT_FILL_FORE_SCHEMECOLOR_INDEX" val="5"/>
  <p:tag name="KSO_WM_UNIT_FILL_TYPE" val="1"/>
  <p:tag name="KSO_WM_UNIT_SHADOW_SCHEMECOLOR_INDEX_BRIGHTNESS" val="-0.25"/>
  <p:tag name="KSO_WM_UNIT_SHADOW_SCHEMECOLOR_INDEX" val="5"/>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3_3"/>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3_3"/>
  <p:tag name="KSO_WM_UNIT_FILL_FORE_SCHEMECOLOR_INDEX_BRIGHTNESS" val="0"/>
  <p:tag name="KSO_WM_UNIT_FILL_FORE_SCHEMECOLOR_INDEX" val="14"/>
  <p:tag name="KSO_WM_UNIT_FILL_TYPE" val="1"/>
  <p:tag name="KSO_WM_UNIT_SHADOW_SCHEMECOLOR_INDEX_BRIGHTNESS" val="-0.35"/>
  <p:tag name="KSO_WM_UNIT_SHADOW_SCHEMECOLOR_INDEX" val="14"/>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3_2"/>
  <p:tag name="KSO_WM_TEMPLATE_CATEGORY" val="diagram"/>
  <p:tag name="KSO_WM_TEMPLATE_INDEX" val="20228783"/>
  <p:tag name="KSO_WM_UNIT_LAYERLEVEL" val="1_1_1"/>
  <p:tag name="KSO_WM_TAG_VERSION" val="1.0"/>
  <p:tag name="KSO_WM_BEAUTIFY_FLAG" val="#wm#"/>
  <p:tag name="KSO_WM_DIAGRAM_GROUP_CODE" val="l1-1"/>
  <p:tag name="KSO_WM_UNIT_SUBTYPE" val="d"/>
  <p:tag name="KSO_WM_UNIT_TYPE" val="l_h_i"/>
  <p:tag name="KSO_WM_UNIT_INDEX" val="1_3_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46.9716535433072,&quot;left&quot;:116.5451968503937,&quot;top&quot;:109.05,&quot;width&quot;:749.881338582677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f*1_3_1"/>
  <p:tag name="KSO_WM_TEMPLATE_CATEGORY" val="diagram"/>
  <p:tag name="KSO_WM_TEMPLATE_INDEX" val="20228783"/>
  <p:tag name="KSO_WM_UNIT_LAYERLEVEL" val="1_1_1"/>
  <p:tag name="KSO_WM_TAG_VERSION" val="1.0"/>
  <p:tag name="KSO_WM_BEAUTIFY_FLAG" val="#wm#"/>
  <p:tag name="KSO_WM_UNIT_SUBTYPE" val="a"/>
  <p:tag name="KSO_WM_UNIT_PRESET_TEXT" val="点击此处添加正文"/>
  <p:tag name="KSO_WM_UNIT_NOCLEAR" val="0"/>
  <p:tag name="KSO_WM_DIAGRAM_GROUP_CODE" val="l1-1"/>
  <p:tag name="KSO_WM_UNIT_TYPE" val="l_h_f"/>
  <p:tag name="KSO_WM_UNIT_INDEX" val="1_3_1"/>
  <p:tag name="KSO_WM_UNIT_TEXT_FILL_FORE_SCHEMECOLOR_INDEX_BRIGHTNESS" val="0"/>
  <p:tag name="KSO_WM_UNIT_TEXT_FILL_FORE_SCHEMECOLOR_INDEX" val="14"/>
  <p:tag name="KSO_WM_UNIT_TEXT_FILL_TYPE" val="1"/>
  <p:tag name="KSO_WM_UNIT_USESOURCEFORMAT_APPLY" val="1"/>
  <p:tag name="KSO_WM_DIAGRAM_VIRTUALLY_FRAME" val="{&quot;height&quot;:346.9716535433072,&quot;left&quot;:116.5451968503937,&quot;top&quot;:109.05,&quot;width&quot;:749.8813385826772}"/>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2_1"/>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2_1"/>
  <p:tag name="KSO_WM_UNIT_FILL_FORE_SCHEMECOLOR_INDEX_BRIGHTNESS" val="0"/>
  <p:tag name="KSO_WM_UNIT_FILL_FORE_SCHEMECOLOR_INDEX" val="14"/>
  <p:tag name="KSO_WM_UNIT_FILL_TYPE" val="1"/>
  <p:tag name="KSO_WM_UNIT_SHADOW_SCHEMECOLOR_INDEX_BRIGHTNESS" val="-0.25"/>
  <p:tag name="KSO_WM_UNIT_SHADOW_SCHEMECOLOR_INDEX" val="5"/>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2_3"/>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2_3"/>
  <p:tag name="KSO_WM_UNIT_FILL_FORE_SCHEMECOLOR_INDEX_BRIGHTNESS" val="0"/>
  <p:tag name="KSO_WM_UNIT_FILL_FORE_SCHEMECOLOR_INDEX" val="14"/>
  <p:tag name="KSO_WM_UNIT_FILL_TYPE" val="1"/>
  <p:tag name="KSO_WM_UNIT_SHADOW_SCHEMECOLOR_INDEX_BRIGHTNESS" val="-0.35"/>
  <p:tag name="KSO_WM_UNIT_SHADOW_SCHEMECOLOR_INDEX" val="14"/>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2_2"/>
  <p:tag name="KSO_WM_TEMPLATE_CATEGORY" val="diagram"/>
  <p:tag name="KSO_WM_TEMPLATE_INDEX" val="20228783"/>
  <p:tag name="KSO_WM_UNIT_LAYERLEVEL" val="1_1_1"/>
  <p:tag name="KSO_WM_TAG_VERSION" val="1.0"/>
  <p:tag name="KSO_WM_BEAUTIFY_FLAG" val="#wm#"/>
  <p:tag name="KSO_WM_DIAGRAM_GROUP_CODE" val="l1-1"/>
  <p:tag name="KSO_WM_UNIT_SUBTYPE" val="d"/>
  <p:tag name="KSO_WM_UNIT_TYPE" val="l_h_i"/>
  <p:tag name="KSO_WM_UNIT_INDEX" val="1_2_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46.9716535433072,&quot;left&quot;:116.5451968503937,&quot;top&quot;:109.05,&quot;width&quot;:749.881338582677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1_1"/>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1_1"/>
  <p:tag name="KSO_WM_UNIT_FILL_FORE_SCHEMECOLOR_INDEX_BRIGHTNESS" val="0"/>
  <p:tag name="KSO_WM_UNIT_FILL_FORE_SCHEMECOLOR_INDEX" val="5"/>
  <p:tag name="KSO_WM_UNIT_FILL_TYPE" val="1"/>
  <p:tag name="KSO_WM_UNIT_SHADOW_SCHEMECOLOR_INDEX_BRIGHTNESS" val="-0.25"/>
  <p:tag name="KSO_WM_UNIT_SHADOW_SCHEMECOLOR_INDEX" val="5"/>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1_3"/>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1_3"/>
  <p:tag name="KSO_WM_UNIT_FILL_FORE_SCHEMECOLOR_INDEX_BRIGHTNESS" val="0"/>
  <p:tag name="KSO_WM_UNIT_FILL_FORE_SCHEMECOLOR_INDEX" val="14"/>
  <p:tag name="KSO_WM_UNIT_FILL_TYPE" val="1"/>
  <p:tag name="KSO_WM_UNIT_SHADOW_SCHEMECOLOR_INDEX_BRIGHTNESS" val="-0.35"/>
  <p:tag name="KSO_WM_UNIT_SHADOW_SCHEMECOLOR_INDEX" val="14"/>
  <p:tag name="KSO_WM_UNIT_TEXT_FILL_FORE_SCHEMECOLOR_INDEX_BRIGHTNESS" val="0"/>
  <p:tag name="KSO_WM_UNIT_TEXT_FILL_FORE_SCHEMECOLOR_INDEX" val="2"/>
  <p:tag name="KSO_WM_UNIT_TEXT_FILL_TYPE" val="1"/>
  <p:tag name="KSO_WM_UNIT_USESOURCEFORMAT_APPLY" val="1"/>
  <p:tag name="KSO_WM_DIAGRAM_VIRTUALLY_FRAME" val="{&quot;height&quot;:346.9716535433072,&quot;left&quot;:116.5451968503937,&quot;top&quot;:109.05,&quot;width&quot;:749.881338582677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i*1_1_2"/>
  <p:tag name="KSO_WM_TEMPLATE_CATEGORY" val="diagram"/>
  <p:tag name="KSO_WM_TEMPLATE_INDEX" val="20228783"/>
  <p:tag name="KSO_WM_UNIT_LAYERLEVEL" val="1_1_1"/>
  <p:tag name="KSO_WM_TAG_VERSION" val="1.0"/>
  <p:tag name="KSO_WM_BEAUTIFY_FLAG" val="#wm#"/>
  <p:tag name="KSO_WM_DIAGRAM_GROUP_CODE" val="l1-1"/>
  <p:tag name="KSO_WM_UNIT_SUBTYPE" val="d"/>
  <p:tag name="KSO_WM_UNIT_TYPE" val="l_h_i"/>
  <p:tag name="KSO_WM_UNIT_INDEX" val="1_1_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 name="KSO_WM_DIAGRAM_VIRTUALLY_FRAME" val="{&quot;height&quot;:346.9716535433072,&quot;left&quot;:116.5451968503937,&quot;top&quot;:109.05,&quot;width&quot;:749.881338582677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f*1_1_1"/>
  <p:tag name="KSO_WM_TEMPLATE_CATEGORY" val="diagram"/>
  <p:tag name="KSO_WM_TEMPLATE_INDEX" val="20228783"/>
  <p:tag name="KSO_WM_UNIT_LAYERLEVEL" val="1_1_1"/>
  <p:tag name="KSO_WM_TAG_VERSION" val="1.0"/>
  <p:tag name="KSO_WM_BEAUTIFY_FLAG" val="#wm#"/>
  <p:tag name="KSO_WM_UNIT_SUBTYPE" val="a"/>
  <p:tag name="KSO_WM_UNIT_PRESET_TEXT" val="点击此处添加正文"/>
  <p:tag name="KSO_WM_UNIT_NOCLEAR" val="0"/>
  <p:tag name="KSO_WM_DIAGRAM_GROUP_CODE" val="l1-1"/>
  <p:tag name="KSO_WM_UNIT_TYPE" val="l_h_f"/>
  <p:tag name="KSO_WM_UNIT_INDEX" val="1_1_1"/>
  <p:tag name="KSO_WM_UNIT_TEXT_FILL_FORE_SCHEMECOLOR_INDEX_BRIGHTNESS" val="0"/>
  <p:tag name="KSO_WM_UNIT_TEXT_FILL_FORE_SCHEMECOLOR_INDEX" val="14"/>
  <p:tag name="KSO_WM_UNIT_TEXT_FILL_TYPE" val="1"/>
  <p:tag name="KSO_WM_UNIT_USESOURCEFORMAT_APPLY" val="1"/>
  <p:tag name="KSO_WM_DIAGRAM_VIRTUALLY_FRAME" val="{&quot;height&quot;:346.9716535433072,&quot;left&quot;:116.5451968503937,&quot;top&quot;:109.05,&quot;width&quot;:749.881338582677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8783_2*l_h_f*1_2_1"/>
  <p:tag name="KSO_WM_TEMPLATE_CATEGORY" val="diagram"/>
  <p:tag name="KSO_WM_TEMPLATE_INDEX" val="20228783"/>
  <p:tag name="KSO_WM_UNIT_LAYERLEVEL" val="1_1_1"/>
  <p:tag name="KSO_WM_TAG_VERSION" val="1.0"/>
  <p:tag name="KSO_WM_BEAUTIFY_FLAG" val="#wm#"/>
  <p:tag name="KSO_WM_UNIT_SUBTYPE" val="a"/>
  <p:tag name="KSO_WM_UNIT_PRESET_TEXT" val="点击此处添加正文"/>
  <p:tag name="KSO_WM_UNIT_NOCLEAR" val="0"/>
  <p:tag name="KSO_WM_DIAGRAM_GROUP_CODE" val="l1-1"/>
  <p:tag name="KSO_WM_UNIT_TYPE" val="l_h_f"/>
  <p:tag name="KSO_WM_UNIT_INDEX" val="1_2_1"/>
  <p:tag name="KSO_WM_UNIT_TEXT_FILL_FORE_SCHEMECOLOR_INDEX_BRIGHTNESS" val="0"/>
  <p:tag name="KSO_WM_UNIT_TEXT_FILL_FORE_SCHEMECOLOR_INDEX" val="5"/>
  <p:tag name="KSO_WM_UNIT_TEXT_FILL_TYPE" val="1"/>
  <p:tag name="KSO_WM_UNIT_USESOURCEFORMAT_APPLY" val="1"/>
  <p:tag name="KSO_WM_DIAGRAM_VIRTUALLY_FRAME" val="{&quot;height&quot;:346.9716535433072,&quot;left&quot;:116.5451968503937,&quot;top&quot;:109.05,&quot;width&quot;:749.8813385826772}"/>
</p:tagLst>
</file>

<file path=ppt/tags/tag38.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39.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1.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2.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43.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4.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5.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46.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7.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48.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49.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1.xml><?xml version="1.0" encoding="utf-8"?>
<p:tagLst xmlns:p="http://schemas.openxmlformats.org/presentationml/2006/main">
  <p:tag name="KSO_WM_DIAGRAM_VIRTUALLY_FRAME" val="{&quot;height&quot;:266.55496062992125,&quot;left&quot;:76.50393700787401,&quot;top&quot;:136.54503937007874,&quot;width&quot;:672.396062992126}"/>
</p:tagLst>
</file>

<file path=ppt/tags/tag52.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3.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4.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5.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6.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7.xml><?xml version="1.0" encoding="utf-8"?>
<p:tagLst xmlns:p="http://schemas.openxmlformats.org/presentationml/2006/main">
  <p:tag name="KSO_WM_DIAGRAM_VIRTUALLY_FRAME" val="{&quot;height&quot;:266.55496062992125,&quot;left&quot;:76.50393700787401,&quot;top&quot;:136.54503937007874,&quot;width&quot;:672.446062992126}"/>
</p:tagLst>
</file>

<file path=ppt/tags/tag58.xml><?xml version="1.0" encoding="utf-8"?>
<p:tagLst xmlns:p="http://schemas.openxmlformats.org/presentationml/2006/main">
  <p:tag name="KSO_WM_DIAGRAM_VIRTUALLY_FRAME" val="{&quot;height&quot;:271.4,&quot;left&quot;:98.55,&quot;top&quot;:205.2,&quot;width&quot;:815.05}"/>
</p:tagLst>
</file>

<file path=ppt/tags/tag59.xml><?xml version="1.0" encoding="utf-8"?>
<p:tagLst xmlns:p="http://schemas.openxmlformats.org/presentationml/2006/main">
  <p:tag name="KSO_WM_DIAGRAM_VIRTUALLY_FRAME" val="{&quot;height&quot;:271.4,&quot;left&quot;:98.55,&quot;top&quot;:205.2,&quot;width&quot;:815.05}"/>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271.4,&quot;left&quot;:98.55,&quot;top&quot;:205.2,&quot;width&quot;:815.05}"/>
</p:tagLst>
</file>

<file path=ppt/tags/tag61.xml><?xml version="1.0" encoding="utf-8"?>
<p:tagLst xmlns:p="http://schemas.openxmlformats.org/presentationml/2006/main">
  <p:tag name="KSO_WM_DIAGRAM_VIRTUALLY_FRAME" val="{&quot;height&quot;:271.4,&quot;left&quot;:98.55,&quot;top&quot;:205.2,&quot;width&quot;:815.05}"/>
</p:tagLst>
</file>

<file path=ppt/tags/tag62.xml><?xml version="1.0" encoding="utf-8"?>
<p:tagLst xmlns:p="http://schemas.openxmlformats.org/presentationml/2006/main">
  <p:tag name="KSO_WM_DIAGRAM_VIRTUALLY_FRAME" val="{&quot;height&quot;:271.4,&quot;left&quot;:98.55,&quot;top&quot;:205.2,&quot;width&quot;:815.05}"/>
</p:tagLst>
</file>

<file path=ppt/tags/tag63.xml><?xml version="1.0" encoding="utf-8"?>
<p:tagLst xmlns:p="http://schemas.openxmlformats.org/presentationml/2006/main">
  <p:tag name="KSO_WM_DIAGRAM_VIRTUALLY_FRAME" val="{&quot;height&quot;:271.4,&quot;left&quot;:98.55,&quot;top&quot;:205.2,&quot;width&quot;:815.05}"/>
</p:tagLst>
</file>

<file path=ppt/tags/tag64.xml><?xml version="1.0" encoding="utf-8"?>
<p:tagLst xmlns:p="http://schemas.openxmlformats.org/presentationml/2006/main">
  <p:tag name="KSO_WM_DIAGRAM_VIRTUALLY_FRAME" val="{&quot;height&quot;:271.4,&quot;left&quot;:98.55,&quot;top&quot;:205.2,&quot;width&quot;:815.05}"/>
</p:tagLst>
</file>

<file path=ppt/tags/tag65.xml><?xml version="1.0" encoding="utf-8"?>
<p:tagLst xmlns:p="http://schemas.openxmlformats.org/presentationml/2006/main">
  <p:tag name="KSO_WM_DIAGRAM_VIRTUALLY_FRAME" val="{&quot;height&quot;:271.4,&quot;left&quot;:98.55,&quot;top&quot;:205.2,&quot;width&quot;:815.05}"/>
</p:tagLst>
</file>

<file path=ppt/tags/tag66.xml><?xml version="1.0" encoding="utf-8"?>
<p:tagLst xmlns:p="http://schemas.openxmlformats.org/presentationml/2006/main">
  <p:tag name="KSO_WM_DIAGRAM_VIRTUALLY_FRAME" val="{&quot;height&quot;:271.4,&quot;left&quot;:98.55,&quot;top&quot;:205.2,&quot;width&quot;:815.05}"/>
</p:tagLst>
</file>

<file path=ppt/tags/tag67.xml><?xml version="1.0" encoding="utf-8"?>
<p:tagLst xmlns:p="http://schemas.openxmlformats.org/presentationml/2006/main">
  <p:tag name="KSO_WM_DIAGRAM_VIRTUALLY_FRAME" val="{&quot;height&quot;:271.4,&quot;left&quot;:98.55,&quot;top&quot;:205.2,&quot;width&quot;:815.05}"/>
</p:tagLst>
</file>

<file path=ppt/tags/tag68.xml><?xml version="1.0" encoding="utf-8"?>
<p:tagLst xmlns:p="http://schemas.openxmlformats.org/presentationml/2006/main">
  <p:tag name="KSO_WM_DIAGRAM_VIRTUALLY_FRAME" val="{&quot;height&quot;:271.4,&quot;left&quot;:98.55,&quot;top&quot;:205.2,&quot;width&quot;:815.05}"/>
</p:tagLst>
</file>

<file path=ppt/tags/tag69.xml><?xml version="1.0" encoding="utf-8"?>
<p:tagLst xmlns:p="http://schemas.openxmlformats.org/presentationml/2006/main">
  <p:tag name="KSO_WM_DIAGRAM_VIRTUALLY_FRAME" val="{&quot;height&quot;:271.4,&quot;left&quot;:98.55,&quot;top&quot;:205.2,&quot;width&quot;:815.05}"/>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271.4,&quot;left&quot;:98.55,&quot;top&quot;:205.2,&quot;width&quot;:815.05}"/>
</p:tagLst>
</file>

<file path=ppt/tags/tag71.xml><?xml version="1.0" encoding="utf-8"?>
<p:tagLst xmlns:p="http://schemas.openxmlformats.org/presentationml/2006/main">
  <p:tag name="KSO_WM_DIAGRAM_VIRTUALLY_FRAME" val="{&quot;height&quot;:271.4,&quot;left&quot;:98.55,&quot;top&quot;:205.2,&quot;width&quot;:815.05}"/>
</p:tagLst>
</file>

<file path=ppt/tags/tag72.xml><?xml version="1.0" encoding="utf-8"?>
<p:tagLst xmlns:p="http://schemas.openxmlformats.org/presentationml/2006/main">
  <p:tag name="KSO_WM_DIAGRAM_VIRTUALLY_FRAME" val="{&quot;height&quot;:271.4,&quot;left&quot;:98.55,&quot;top&quot;:205.2,&quot;width&quot;:815.05}"/>
</p:tagLst>
</file>

<file path=ppt/tags/tag73.xml><?xml version="1.0" encoding="utf-8"?>
<p:tagLst xmlns:p="http://schemas.openxmlformats.org/presentationml/2006/main">
  <p:tag name="KSO_WM_DIAGRAM_VIRTUALLY_FRAME" val="{&quot;height&quot;:271.4,&quot;left&quot;:98.55,&quot;top&quot;:205.2,&quot;width&quot;:815.05}"/>
</p:tagLst>
</file>

<file path=ppt/tags/tag74.xml><?xml version="1.0" encoding="utf-8"?>
<p:tagLst xmlns:p="http://schemas.openxmlformats.org/presentationml/2006/main">
  <p:tag name="KSO_WM_DIAGRAM_VIRTUALLY_FRAME" val="{&quot;height&quot;:271.4,&quot;left&quot;:98.55,&quot;top&quot;:205.2,&quot;width&quot;:815.05}"/>
</p:tagLst>
</file>

<file path=ppt/tags/tag75.xml><?xml version="1.0" encoding="utf-8"?>
<p:tagLst xmlns:p="http://schemas.openxmlformats.org/presentationml/2006/main">
  <p:tag name="KSO_WM_DIAGRAM_VIRTUALLY_FRAME" val="{&quot;height&quot;:271.4,&quot;left&quot;:98.55,&quot;top&quot;:205.2,&quot;width&quot;:815.05}"/>
</p:tagLst>
</file>

<file path=ppt/tags/tag76.xml><?xml version="1.0" encoding="utf-8"?>
<p:tagLst xmlns:p="http://schemas.openxmlformats.org/presentationml/2006/main">
  <p:tag name="KSO_WM_DIAGRAM_VIRTUALLY_FRAME" val="{&quot;height&quot;:271.4,&quot;left&quot;:98.55,&quot;top&quot;:205.2,&quot;width&quot;:815.05}"/>
</p:tagLst>
</file>

<file path=ppt/tags/tag77.xml><?xml version="1.0" encoding="utf-8"?>
<p:tagLst xmlns:p="http://schemas.openxmlformats.org/presentationml/2006/main">
  <p:tag name="KSO_WM_DIAGRAM_VIRTUALLY_FRAME" val="{&quot;height&quot;:271.4,&quot;left&quot;:98.55,&quot;top&quot;:205.2,&quot;width&quot;:815.05}"/>
</p:tagLst>
</file>

<file path=ppt/tags/tag78.xml><?xml version="1.0" encoding="utf-8"?>
<p:tagLst xmlns:p="http://schemas.openxmlformats.org/presentationml/2006/main">
  <p:tag name="KSO_WM_DIAGRAM_VIRTUALLY_FRAME" val="{&quot;height&quot;:271.4,&quot;left&quot;:98.55,&quot;top&quot;:205.2,&quot;width&quot;:815.05}"/>
</p:tagLst>
</file>

<file path=ppt/tags/tag79.xml><?xml version="1.0" encoding="utf-8"?>
<p:tagLst xmlns:p="http://schemas.openxmlformats.org/presentationml/2006/main">
  <p:tag name="KSO_WM_DIAGRAM_VIRTUALLY_FRAME" val="{&quot;height&quot;:271.4,&quot;left&quot;:98.55,&quot;top&quot;:205.2,&quot;width&quot;:815.05}"/>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271.4,&quot;left&quot;:98.55,&quot;top&quot;:205.2,&quot;width&quot;:815.05}"/>
</p:tagLst>
</file>

<file path=ppt/tags/tag81.xml><?xml version="1.0" encoding="utf-8"?>
<p:tagLst xmlns:p="http://schemas.openxmlformats.org/presentationml/2006/main">
  <p:tag name="KSO_WM_DIAGRAM_VIRTUALLY_FRAME" val="{&quot;height&quot;:271.4,&quot;left&quot;:98.55,&quot;top&quot;:205.2,&quot;width&quot;:815.05}"/>
</p:tagLst>
</file>

<file path=ppt/tags/tag82.xml><?xml version="1.0" encoding="utf-8"?>
<p:tagLst xmlns:p="http://schemas.openxmlformats.org/presentationml/2006/main">
  <p:tag name="KSO_WM_DIAGRAM_VIRTUALLY_FRAME" val="{&quot;height&quot;:271.4,&quot;left&quot;:98.55,&quot;top&quot;:205.2,&quot;width&quot;:815.05}"/>
</p:tagLst>
</file>

<file path=ppt/tags/tag83.xml><?xml version="1.0" encoding="utf-8"?>
<p:tagLst xmlns:p="http://schemas.openxmlformats.org/presentationml/2006/main">
  <p:tag name="KSO_WM_DIAGRAM_VIRTUALLY_FRAME" val="{&quot;height&quot;:271.4,&quot;left&quot;:98.55,&quot;top&quot;:205.2,&quot;width&quot;:815.05}"/>
</p:tagLst>
</file>

<file path=ppt/tags/tag84.xml><?xml version="1.0" encoding="utf-8"?>
<p:tagLst xmlns:p="http://schemas.openxmlformats.org/presentationml/2006/main">
  <p:tag name="KSO_WM_DIAGRAM_VIRTUALLY_FRAME" val="{&quot;height&quot;:271.4,&quot;left&quot;:98.55,&quot;top&quot;:205.2,&quot;width&quot;:815.05}"/>
</p:tagLst>
</file>

<file path=ppt/tags/tag85.xml><?xml version="1.0" encoding="utf-8"?>
<p:tagLst xmlns:p="http://schemas.openxmlformats.org/presentationml/2006/main">
  <p:tag name="KSO_WM_DIAGRAM_VIRTUALLY_FRAME" val="{&quot;height&quot;:271.4,&quot;left&quot;:98.55,&quot;top&quot;:205.2,&quot;width&quot;:815.05}"/>
</p:tagLst>
</file>

<file path=ppt/tags/tag86.xml><?xml version="1.0" encoding="utf-8"?>
<p:tagLst xmlns:p="http://schemas.openxmlformats.org/presentationml/2006/main">
  <p:tag name="KSO_WM_DIAGRAM_VIRTUALLY_FRAME" val="{&quot;height&quot;:271.4,&quot;left&quot;:98.55,&quot;top&quot;:205.2,&quot;width&quot;:815.05}"/>
</p:tagLst>
</file>

<file path=ppt/tags/tag87.xml><?xml version="1.0" encoding="utf-8"?>
<p:tagLst xmlns:p="http://schemas.openxmlformats.org/presentationml/2006/main">
  <p:tag name="KSO_WM_DIAGRAM_VIRTUALLY_FRAME" val="{&quot;height&quot;:271.4,&quot;left&quot;:98.55,&quot;top&quot;:205.2,&quot;width&quot;:815.05}"/>
</p:tagLst>
</file>

<file path=ppt/tags/tag88.xml><?xml version="1.0" encoding="utf-8"?>
<p:tagLst xmlns:p="http://schemas.openxmlformats.org/presentationml/2006/main">
  <p:tag name="KSO_WM_DIAGRAM_VIRTUALLY_FRAME" val="{&quot;height&quot;:271.4,&quot;left&quot;:98.55,&quot;top&quot;:205.2,&quot;width&quot;:815.05}"/>
</p:tagLst>
</file>

<file path=ppt/tags/tag89.xml><?xml version="1.0" encoding="utf-8"?>
<p:tagLst xmlns:p="http://schemas.openxmlformats.org/presentationml/2006/main">
  <p:tag name="KSO_WM_DIAGRAM_VIRTUALLY_FRAME" val="{&quot;height&quot;:271.4,&quot;left&quot;:98.55,&quot;top&quot;:205.2,&quot;width&quot;:815.05}"/>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271.4,&quot;left&quot;:98.55,&quot;top&quot;:205.2,&quot;width&quot;:815.05}"/>
</p:tagLst>
</file>

<file path=ppt/tags/tag91.xml><?xml version="1.0" encoding="utf-8"?>
<p:tagLst xmlns:p="http://schemas.openxmlformats.org/presentationml/2006/main">
  <p:tag name="KSO_WM_DIAGRAM_VIRTUALLY_FRAME" val="{&quot;height&quot;:271.4,&quot;left&quot;:98.55,&quot;top&quot;:205.2,&quot;width&quot;:815.05}"/>
</p:tagLst>
</file>

<file path=ppt/tags/tag92.xml><?xml version="1.0" encoding="utf-8"?>
<p:tagLst xmlns:p="http://schemas.openxmlformats.org/presentationml/2006/main">
  <p:tag name="KSO_WM_DIAGRAM_VIRTUALLY_FRAME" val="{&quot;height&quot;:271.4,&quot;left&quot;:98.55,&quot;top&quot;:205.2,&quot;width&quot;:815.05}"/>
</p:tagLst>
</file>

<file path=ppt/tags/tag93.xml><?xml version="1.0" encoding="utf-8"?>
<p:tagLst xmlns:p="http://schemas.openxmlformats.org/presentationml/2006/main">
  <p:tag name="KSO_WM_DIAGRAM_VIRTUALLY_FRAME" val="{&quot;height&quot;:271.4,&quot;left&quot;:98.55,&quot;top&quot;:205.2,&quot;width&quot;:815.05}"/>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3910</Words>
  <Application>WPS 演示</Application>
  <PresentationFormat>宽屏</PresentationFormat>
  <Paragraphs>390</Paragraphs>
  <Slides>29</Slides>
  <Notes>26</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29</vt:i4>
      </vt:variant>
    </vt:vector>
  </HeadingPairs>
  <TitlesOfParts>
    <vt:vector size="42" baseType="lpstr">
      <vt:lpstr>Arial</vt:lpstr>
      <vt:lpstr>宋体</vt:lpstr>
      <vt:lpstr>Wingdings</vt:lpstr>
      <vt:lpstr>思源黑体 CN Regular</vt:lpstr>
      <vt:lpstr>思源宋体 CN</vt:lpstr>
      <vt:lpstr>思源宋体 CN Heavy</vt:lpstr>
      <vt:lpstr>微软雅黑</vt:lpstr>
      <vt:lpstr>Arial Unicode MS</vt:lpstr>
      <vt:lpstr>等线</vt:lpstr>
      <vt:lpstr>Calibri</vt:lpstr>
      <vt:lpstr>思源黑体 CN Medium</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雪城</cp:lastModifiedBy>
  <cp:revision>103</cp:revision>
  <dcterms:created xsi:type="dcterms:W3CDTF">2022-05-16T06:03:00Z</dcterms:created>
  <dcterms:modified xsi:type="dcterms:W3CDTF">2025-02-26T05:09:14Z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2052-12.1.0.20305</vt:lpwstr>
  </property>
</Properties>
</file>